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ti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2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3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4.xml" ContentType="application/vnd.openxmlformats-officedocument.presentationml.notesSlide+xml"/>
  <Override PartName="/ppt/tags/tag9.xml" ContentType="application/vnd.openxmlformats-officedocument.presentationml.tags+xml"/>
  <Override PartName="/ppt/notesSlides/notesSlide5.xml" ContentType="application/vnd.openxmlformats-officedocument.presentationml.notesSlide+xml"/>
  <Override PartName="/ppt/tags/tag10.xml" ContentType="application/vnd.openxmlformats-officedocument.presentationml.tags+xml"/>
  <Override PartName="/ppt/notesSlides/notesSlide6.xml" ContentType="application/vnd.openxmlformats-officedocument.presentationml.notesSlide+xml"/>
  <Override PartName="/ppt/tags/tag11.xml" ContentType="application/vnd.openxmlformats-officedocument.presentationml.tags+xml"/>
  <Override PartName="/ppt/notesSlides/notesSlide7.xml" ContentType="application/vnd.openxmlformats-officedocument.presentationml.notesSlide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8.xml" ContentType="application/vnd.openxmlformats-officedocument.presentationml.notesSlide+xml"/>
  <Override PartName="/ppt/tags/tag14.xml" ContentType="application/vnd.openxmlformats-officedocument.presentationml.tags+xml"/>
  <Override PartName="/ppt/notesSlides/notesSlide9.xml" ContentType="application/vnd.openxmlformats-officedocument.presentationml.notesSlide+xml"/>
  <Override PartName="/ppt/tags/tag15.xml" ContentType="application/vnd.openxmlformats-officedocument.presentationml.tags+xml"/>
  <Override PartName="/ppt/notesSlides/notesSlide10.xml" ContentType="application/vnd.openxmlformats-officedocument.presentationml.notesSlide+xml"/>
  <Override PartName="/ppt/tags/tag16.xml" ContentType="application/vnd.openxmlformats-officedocument.presentationml.tags+xml"/>
  <Override PartName="/ppt/notesSlides/notesSlide11.xml" ContentType="application/vnd.openxmlformats-officedocument.presentationml.notesSlide+xml"/>
  <Override PartName="/ppt/tags/tag17.xml" ContentType="application/vnd.openxmlformats-officedocument.presentationml.tags+xml"/>
  <Override PartName="/ppt/notesSlides/notesSlide12.xml" ContentType="application/vnd.openxmlformats-officedocument.presentationml.notesSlide+xml"/>
  <Override PartName="/ppt/tags/tag18.xml" ContentType="application/vnd.openxmlformats-officedocument.presentationml.tags+xml"/>
  <Override PartName="/ppt/notesSlides/notesSlide13.xml" ContentType="application/vnd.openxmlformats-officedocument.presentationml.notesSlide+xml"/>
  <Override PartName="/ppt/tags/tag19.xml" ContentType="application/vnd.openxmlformats-officedocument.presentationml.tags+xml"/>
  <Override PartName="/ppt/notesSlides/notesSlide14.xml" ContentType="application/vnd.openxmlformats-officedocument.presentationml.notesSlide+xml"/>
  <Override PartName="/ppt/tags/tag20.xml" ContentType="application/vnd.openxmlformats-officedocument.presentationml.tags+xml"/>
  <Override PartName="/ppt/notesSlides/notesSlide15.xml" ContentType="application/vnd.openxmlformats-officedocument.presentationml.notesSlide+xml"/>
  <Override PartName="/ppt/tags/tag21.xml" ContentType="application/vnd.openxmlformats-officedocument.presentationml.tags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wmf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986" r:id="rId1"/>
    <p:sldMasterId id="2147484024" r:id="rId2"/>
  </p:sldMasterIdLst>
  <p:notesMasterIdLst>
    <p:notesMasterId r:id="rId25"/>
  </p:notesMasterIdLst>
  <p:sldIdLst>
    <p:sldId id="260" r:id="rId3"/>
    <p:sldId id="534" r:id="rId4"/>
    <p:sldId id="574" r:id="rId5"/>
    <p:sldId id="575" r:id="rId6"/>
    <p:sldId id="576" r:id="rId7"/>
    <p:sldId id="577" r:id="rId8"/>
    <p:sldId id="578" r:id="rId9"/>
    <p:sldId id="579" r:id="rId10"/>
    <p:sldId id="580" r:id="rId11"/>
    <p:sldId id="581" r:id="rId12"/>
    <p:sldId id="582" r:id="rId13"/>
    <p:sldId id="584" r:id="rId14"/>
    <p:sldId id="585" r:id="rId15"/>
    <p:sldId id="586" r:id="rId16"/>
    <p:sldId id="588" r:id="rId17"/>
    <p:sldId id="589" r:id="rId18"/>
    <p:sldId id="590" r:id="rId19"/>
    <p:sldId id="591" r:id="rId20"/>
    <p:sldId id="592" r:id="rId21"/>
    <p:sldId id="593" r:id="rId22"/>
    <p:sldId id="594" r:id="rId23"/>
    <p:sldId id="595" r:id="rId24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1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1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1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1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1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21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sz="21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sz="21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sz="21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3300"/>
    <a:srgbClr val="000000"/>
    <a:srgbClr val="66CCFF"/>
    <a:srgbClr val="EFDF99"/>
    <a:srgbClr val="EFDF9B"/>
    <a:srgbClr val="E8D272"/>
    <a:srgbClr val="DFBF39"/>
    <a:srgbClr val="EAD57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16DA210-FB5B-4158-B5E0-FEB733F419BA}" styleName="浅色样式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8431" autoAdjust="0"/>
  </p:normalViewPr>
  <p:slideViewPr>
    <p:cSldViewPr>
      <p:cViewPr varScale="1">
        <p:scale>
          <a:sx n="91" d="100"/>
          <a:sy n="91" d="100"/>
        </p:scale>
        <p:origin x="1464" y="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buFont typeface="Arial" panose="020B0604020202020204" pitchFamily="34" charset="0"/>
              <a:buNone/>
              <a:defRPr sz="1200" b="0" smtClean="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buFont typeface="Arial" panose="020B0604020202020204" pitchFamily="34" charset="0"/>
              <a:buNone/>
              <a:defRPr sz="1200" b="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6" name="Rectangle 4"/>
          <p:cNvSpPr>
            <a:spLocks noGrp="1" noRot="1" noChangeAspect="1" noChangeArrowheads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buFont typeface="Arial" panose="020B0604020202020204" pitchFamily="34" charset="0"/>
              <a:buNone/>
              <a:defRPr sz="1200" b="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buFont typeface="Arial" panose="020B0604020202020204" pitchFamily="34" charset="0"/>
              <a:buNone/>
              <a:defRPr sz="1200" b="0" smtClean="0"/>
            </a:lvl1pPr>
          </a:lstStyle>
          <a:p>
            <a:pPr>
              <a:defRPr/>
            </a:pPr>
            <a:fld id="{392C53AB-798A-4E79-B9ED-6A4F26FFE925}" type="slidenum">
              <a:rPr lang="zh-CN" alt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7179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 Narrow" panose="020B060602020203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 Narrow" panose="020B060602020203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 Narrow" panose="020B060602020203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 Narrow" panose="020B0606020202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从这个定义可以看出，这里面存在两个概念：实体（</a:t>
            </a:r>
            <a:r>
              <a:rPr lang="en-US" altLang="zh-CN" sz="1200" dirty="0" smtClean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entity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）和关系（</a:t>
            </a:r>
            <a:r>
              <a:rPr lang="en-US" altLang="zh-CN" sz="1200" dirty="0" smtClean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relation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）。</a:t>
            </a:r>
            <a:endParaRPr lang="en-US" altLang="zh-CN" sz="1200" kern="1200" dirty="0" smtClean="0"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实体在不同的领域具有不同的定义。在非生物领域，实体可以认为是一个人名（</a:t>
            </a:r>
            <a:r>
              <a:rPr lang="en-US" altLang="zh-CN" sz="1200" dirty="0" smtClean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name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）、一个地名（</a:t>
            </a:r>
            <a:r>
              <a:rPr lang="en-US" altLang="zh-CN" sz="1200" dirty="0" smtClean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location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）、一个时间点（</a:t>
            </a:r>
            <a:r>
              <a:rPr lang="en-US" altLang="zh-CN" sz="1200" dirty="0" smtClean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time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）等等；</a:t>
            </a:r>
            <a:endParaRPr lang="en-US" altLang="zh-CN" sz="1200" kern="1200" dirty="0" smtClean="0"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而在生物领域，实体特指生物学上的专有名称，比如基因（</a:t>
            </a:r>
            <a:r>
              <a:rPr lang="en-US" altLang="zh-CN" sz="1200" dirty="0" smtClean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gene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）、蛋白质（</a:t>
            </a:r>
            <a:r>
              <a:rPr lang="en-US" altLang="zh-CN" sz="1200" dirty="0" smtClean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protein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）、疾病（</a:t>
            </a:r>
            <a:r>
              <a:rPr lang="en-US" altLang="zh-CN" sz="1200" dirty="0" smtClean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disease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）或者药物（</a:t>
            </a:r>
            <a:r>
              <a:rPr lang="en-US" altLang="zh-CN" sz="1200" dirty="0" smtClean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drug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）等。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92C53AB-798A-4E79-B9ED-6A4F26FFE925}" type="slidenum">
              <a:rPr lang="zh-CN" alt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5945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92C53AB-798A-4E79-B9ED-6A4F26FFE925}" type="slidenum">
              <a:rPr lang="zh-CN" alt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04469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跟其他基于核函数的方法相比，本文提出的系统在</a:t>
            </a:r>
            <a:r>
              <a:rPr lang="en-US" altLang="zh-CN" sz="1200" dirty="0" smtClean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Aimed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数据集上取得了第二好的效果，仅次于</a:t>
            </a:r>
            <a:r>
              <a:rPr lang="en-US" altLang="zh-CN" sz="1200" dirty="0" smtClean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Miwa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等人</a:t>
            </a:r>
            <a:r>
              <a:rPr lang="en-US" altLang="zh-CN" sz="1200" baseline="30000" dirty="0" smtClean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[22]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提出的</a:t>
            </a:r>
            <a:r>
              <a:rPr lang="en-US" altLang="zh-CN" sz="1200" dirty="0" smtClean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Multiple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核函数。而在</a:t>
            </a:r>
            <a:r>
              <a:rPr lang="en-US" altLang="zh-CN" sz="1200" dirty="0" smtClean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BioInfer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数据集上，我们的系统取得了最优的结果，并进一步将</a:t>
            </a:r>
            <a:r>
              <a:rPr lang="en-US" altLang="zh-CN" sz="1200" dirty="0" smtClean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F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值提高了</a:t>
            </a:r>
            <a:r>
              <a:rPr lang="en-US" altLang="zh-CN" sz="1200" dirty="0" smtClean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2.2%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左右。这说明本文提出的混合核函数是有效的。</a:t>
            </a:r>
            <a:endParaRPr lang="en-US" altLang="zh-CN" sz="1200" kern="1200" dirty="0" smtClean="0"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此外，通过跟其他核函数方法对比，可以看出本文提出的混合核函数取得了最高的准确率（</a:t>
            </a:r>
            <a:r>
              <a:rPr lang="en-US" altLang="zh-CN" sz="1200" dirty="0" smtClean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Aimed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数据集上</a:t>
            </a:r>
            <a:r>
              <a:rPr lang="en-US" altLang="zh-CN" sz="1200" dirty="0" smtClean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85.3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，</a:t>
            </a:r>
            <a:r>
              <a:rPr lang="en-US" altLang="zh-CN" sz="1200" dirty="0" smtClean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BioInfer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数据集上</a:t>
            </a:r>
            <a:r>
              <a:rPr lang="en-US" altLang="zh-CN" sz="1200" dirty="0" smtClean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86.0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，这两个数值都远高于其他的系统），这样的特点适用于某些对准确率有较高要求的系统。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92C53AB-798A-4E79-B9ED-6A4F26FFE925}" type="slidenum">
              <a:rPr lang="zh-CN" alt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6637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92C53AB-798A-4E79-B9ED-6A4F26FFE925}" type="slidenum">
              <a:rPr lang="zh-CN" alt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8792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One-hot </a:t>
            </a:r>
            <a:r>
              <a:rPr lang="en-US" altLang="zh-CN" dirty="0" err="1" smtClean="0"/>
              <a:t>vs</a:t>
            </a:r>
            <a:r>
              <a:rPr lang="en-US" altLang="zh-CN" dirty="0" smtClean="0"/>
              <a:t> embedding</a:t>
            </a:r>
            <a:r>
              <a:rPr lang="zh-CN" altLang="en-US" smtClean="0"/>
              <a:t>表示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92C53AB-798A-4E79-B9ED-6A4F26FFE925}" type="slidenum">
              <a:rPr lang="zh-CN" alt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7790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具有相同语义的词语会被聚集在一起。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92C53AB-798A-4E79-B9ED-6A4F26FFE925}" type="slidenum">
              <a:rPr lang="zh-CN" alt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9217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92C53AB-798A-4E79-B9ED-6A4F26FFE925}" type="slidenum">
              <a:rPr lang="zh-CN" alt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58162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One-hot </a:t>
            </a:r>
            <a:r>
              <a:rPr lang="en-US" altLang="zh-CN" dirty="0" err="1" smtClean="0"/>
              <a:t>vs</a:t>
            </a:r>
            <a:r>
              <a:rPr lang="en-US" altLang="zh-CN" dirty="0" smtClean="0"/>
              <a:t> embedding</a:t>
            </a:r>
            <a:r>
              <a:rPr lang="zh-CN" altLang="en-US" smtClean="0"/>
              <a:t>表示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92C53AB-798A-4E79-B9ED-6A4F26FFE925}" type="slidenum">
              <a:rPr lang="zh-CN" alt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8393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上面两个图是对句子句法分析的结果，每个椭圆形代表一个单词或者一个词组，红色部分是标记好的实体，其中黄色部分是抽取的依赖路径。</a:t>
            </a:r>
            <a:endParaRPr lang="en-US" altLang="zh-CN" dirty="0" smtClean="0"/>
          </a:p>
          <a:p>
            <a:r>
              <a:rPr lang="en-US" altLang="zh-CN" dirty="0" smtClean="0"/>
              <a:t>Transcribed---</a:t>
            </a:r>
            <a:r>
              <a:rPr lang="zh-CN" altLang="en-US" dirty="0" smtClean="0"/>
              <a:t>在生物领域表示转录的意思</a:t>
            </a:r>
            <a:endParaRPr lang="en-US" altLang="zh-CN" dirty="0" smtClean="0"/>
          </a:p>
          <a:p>
            <a:r>
              <a:rPr lang="en-US" altLang="zh-CN" dirty="0" smtClean="0"/>
              <a:t>Stimulatory---</a:t>
            </a:r>
            <a:r>
              <a:rPr lang="zh-CN" altLang="en-US" dirty="0" smtClean="0"/>
              <a:t>在生物领域表示刺激的意思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92C53AB-798A-4E79-B9ED-6A4F26FFE925}" type="slidenum">
              <a:rPr lang="zh-CN" alt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2642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zh-CN" altLang="zh-CN" sz="12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大量的错误是由依存分析器错误分析造成。比如依存分析器无法生成实体跟动词之间的依存关系（如主谓关系），这导致两个实体之间最短依存路径上就不会包括动词，这样，实体之间的关系就没法检测出来；</a:t>
            </a:r>
          </a:p>
          <a:p>
            <a:pPr lvl="0"/>
            <a:r>
              <a:rPr lang="zh-CN" altLang="zh-CN" sz="12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由实体的指代问题产生错误。在句子中，经常出现</a:t>
            </a:r>
            <a:r>
              <a:rPr lang="en-US" altLang="zh-CN" sz="12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which</a:t>
            </a:r>
            <a:r>
              <a:rPr lang="zh-CN" altLang="zh-CN" sz="12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，</a:t>
            </a:r>
            <a:r>
              <a:rPr lang="en-US" altLang="zh-CN" sz="12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that</a:t>
            </a:r>
            <a:r>
              <a:rPr lang="zh-CN" altLang="zh-CN" sz="12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这类指代词，这些词一般指代一个生物实体，由于系统只抽取两个实体之间的最短依存路径，所以此时指示代词和实体之间的关系会被忽略；</a:t>
            </a:r>
          </a:p>
          <a:p>
            <a:pPr lvl="0"/>
            <a:r>
              <a:rPr lang="zh-CN" altLang="zh-CN" sz="12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有些关系并不是通过动词或者介词相互作用</a:t>
            </a:r>
            <a:r>
              <a:rPr lang="zh-CN" altLang="zh-CN" sz="1100" dirty="0" smtClean="0"/>
              <a:t>。</a:t>
            </a:r>
          </a:p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92C53AB-798A-4E79-B9ED-6A4F26FFE925}" type="slidenum">
              <a:rPr lang="zh-CN" alt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4856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92C53AB-798A-4E79-B9ED-6A4F26FFE925}" type="slidenum">
              <a:rPr lang="zh-CN" alt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3935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度中心性主要衡量的是某个节点中心性趋势。如果有很多其他的节点连接到一个节点，那么这个节点所对应的度中心性越高，这也意味该节点在网络中的中心性越强，节点的地位相对越高。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92C53AB-798A-4E79-B9ED-6A4F26FFE925}" type="slidenum">
              <a:rPr lang="zh-CN" alt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5570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中间中心性衡量的是一个节点对于资源控制能力。可以将中间中心性看作一个交通路口的人流量，如果说一个交通路口的人流量大，那么则认为该交通路口在整个城市中处于一个重要的地位。同理，反映到一个基因相互作用网络图中，当我们认为一个节点处于一个关键位置时候，那么其他两个节点的路径要经过该节点。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92C53AB-798A-4E79-B9ED-6A4F26FFE925}" type="slidenum">
              <a:rPr lang="zh-CN" alt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7446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15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个结果中存在两个错误，其中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MB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已经进行过说明，是由于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MB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属于细胞水平，不属于基因层次。而后面的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PRO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则是由于系统在进行命名实体识别时候出现的错误，一方面以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PRO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命名的基因跟乳腺癌之间不存在任何的联系，更多时候，在本系统的语料库中，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PRO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不是一个基因实体。</a:t>
            </a:r>
          </a:p>
          <a:p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总结来说，通过网络分析的方式，一方面，可以找出与乳腺癌相关的基因，另一方面，通过计算每个基因节点在网络中的地位，可以衡量一个基因实体的重要性，这也从侧面反映出当前对于乳腺癌研究的一些热点基因。最主要的，这些实体关系的抽取可以为搜索引擎提供技术支持，进一步用于构建知识库或者知识图谱，方便用户检索，提高检索效率和准确性。此外，这种网络分析方式可以适用于其他类型疾病，所以这种分析方式存在一定的普适性，具有一定的实际意义。</a:t>
            </a:r>
            <a:endParaRPr lang="zh-CN" altLang="zh-CN" sz="1200" kern="120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92C53AB-798A-4E79-B9ED-6A4F26FFE925}" type="slidenum">
              <a:rPr lang="zh-CN" alt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9128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例子中存在四个实体，每个实体之间存在路径，所以总共存在</a:t>
            </a:r>
            <a:r>
              <a:rPr lang="en-US" altLang="zh-CN" dirty="0" smtClean="0"/>
              <a:t>6</a:t>
            </a:r>
            <a:r>
              <a:rPr lang="zh-CN" altLang="en-US" dirty="0" smtClean="0"/>
              <a:t>条路径。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92C53AB-798A-4E79-B9ED-6A4F26FFE925}" type="slidenum">
              <a:rPr lang="zh-CN" alt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6211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从直观的角度来看，余弦核函数并没有将输入路径的顺序考虑进去，它只是考虑两个输入样本共同的单词部分。因此，为了抓住输入样本的结构信息，本文采用编辑距离核函数来衡量样本之间的相似性。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kern="1200" dirty="0" smtClean="0"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编辑距离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(edit distance)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又称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Levenshtein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距离，它衡量的是一个字符串通过插入，删除，替换这三种操作，从而转化成一个新的字符串所需要的最小的操作步数。最初的编辑距离是为了衡量两个字符串之间转化需要的最小步数，本文进行了拓展，将字符串拓展到了单词列表，也就是计算从一个单词列表转化成另一个单词列表需要的最少步数。</a:t>
            </a:r>
          </a:p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92C53AB-798A-4E79-B9ED-6A4F26FFE925}" type="slidenum">
              <a:rPr lang="zh-CN" alt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8776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2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6259D0D-2C72-4C58-91A0-34EA10912C1A}" type="datetime1">
              <a:rPr lang="zh-CN" altLang="en-US"/>
              <a:pPr>
                <a:defRPr/>
              </a:pPr>
              <a:t>2017/4/5</a:t>
            </a:fld>
            <a:endParaRPr lang="en-US"/>
          </a:p>
        </p:txBody>
      </p:sp>
      <p:sp>
        <p:nvSpPr>
          <p:cNvPr id="5" name="Rectangle 2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第一章  信息技术与计算机文化</a:t>
            </a:r>
            <a:endParaRPr lang="en-US"/>
          </a:p>
        </p:txBody>
      </p:sp>
      <p:sp>
        <p:nvSpPr>
          <p:cNvPr id="6" name="Rectangle 2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C827FA1-6633-43FC-90E4-3356CE66C39A}" type="slidenum">
              <a:rPr lang="zh-CN" alt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400413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2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CD70049-AB8F-46E5-8853-365E05D1843B}" type="datetime1">
              <a:rPr lang="zh-CN" altLang="en-US"/>
              <a:pPr>
                <a:defRPr/>
              </a:pPr>
              <a:t>2017/4/5</a:t>
            </a:fld>
            <a:endParaRPr lang="en-US"/>
          </a:p>
        </p:txBody>
      </p:sp>
      <p:sp>
        <p:nvSpPr>
          <p:cNvPr id="5" name="Rectangle 2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第一章  信息技术与计算机文化</a:t>
            </a:r>
            <a:endParaRPr lang="en-US"/>
          </a:p>
        </p:txBody>
      </p:sp>
      <p:sp>
        <p:nvSpPr>
          <p:cNvPr id="6" name="Rectangle 2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0B8407B-55A0-4EC7-B511-A6F5C9D0BBFB}" type="slidenum">
              <a:rPr lang="zh-CN" alt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489143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127875" y="477838"/>
            <a:ext cx="1908175" cy="5694362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398588" y="477838"/>
            <a:ext cx="5576887" cy="5694362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2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9BE0C68-F540-4171-9DB6-D859828BF44C}" type="datetime1">
              <a:rPr lang="zh-CN" altLang="en-US"/>
              <a:pPr>
                <a:defRPr/>
              </a:pPr>
              <a:t>2017/4/5</a:t>
            </a:fld>
            <a:endParaRPr lang="en-US"/>
          </a:p>
        </p:txBody>
      </p:sp>
      <p:sp>
        <p:nvSpPr>
          <p:cNvPr id="5" name="Rectangle 2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第一章  信息技术与计算机文化</a:t>
            </a:r>
            <a:endParaRPr lang="en-US"/>
          </a:p>
        </p:txBody>
      </p:sp>
      <p:sp>
        <p:nvSpPr>
          <p:cNvPr id="6" name="Rectangle 2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0DD01E5-8F41-4550-B8E7-093E6954116E}" type="slidenum">
              <a:rPr lang="zh-CN" alt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446056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B15C5E0-E72C-409A-8644-8543D84E074F}" type="datetime1">
              <a:rPr lang="zh-CN" altLang="en-US" smtClean="0"/>
              <a:pPr>
                <a:defRPr/>
              </a:pPr>
              <a:t>2017/4/5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B0EF03F-493A-48FB-AECB-B727B2EDA53D}" type="slidenum">
              <a:rPr lang="zh-CN" alt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054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6C51900-F6A2-4C17-95C7-0F0FF776DB42}" type="datetime1">
              <a:rPr lang="zh-CN" altLang="en-US" smtClean="0"/>
              <a:pPr>
                <a:defRPr/>
              </a:pPr>
              <a:t>2017/4/5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E83BF66-C529-45A6-A3A2-3F54465DE674}" type="slidenum">
              <a:rPr lang="zh-CN" alt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3475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86EAB43-3F8E-4C3B-B037-0192F6454793}" type="datetime1">
              <a:rPr lang="zh-CN" altLang="en-US" smtClean="0"/>
              <a:pPr>
                <a:defRPr/>
              </a:pPr>
              <a:t>2017/4/5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11E7920-6FB1-4640-820D-334B3BE3951D}" type="slidenum">
              <a:rPr lang="zh-CN" alt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70321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A5BBCCA-ED61-458D-A082-3E933A5B7202}" type="datetime1">
              <a:rPr lang="zh-CN" altLang="en-US" smtClean="0"/>
              <a:pPr>
                <a:defRPr/>
              </a:pPr>
              <a:t>2017/4/5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79F7570-9DDF-4A9D-8B97-6AF3651EA4B9}" type="slidenum">
              <a:rPr lang="zh-CN" alt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61925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96BEEF1-2E5E-4FB1-823F-FDF5B40C4EDC}" type="datetime1">
              <a:rPr lang="zh-CN" altLang="en-US" smtClean="0"/>
              <a:pPr>
                <a:defRPr/>
              </a:pPr>
              <a:t>2017/4/5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6FC3A0-9DD7-4581-A402-0E7239E38F71}" type="slidenum">
              <a:rPr lang="zh-CN" alt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54659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5203FBF-A3DE-4DC2-9BC6-7921DD0E641F}" type="datetime1">
              <a:rPr lang="zh-CN" altLang="en-US" smtClean="0"/>
              <a:pPr>
                <a:defRPr/>
              </a:pPr>
              <a:t>2017/4/5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58AA93E-8BBE-4DFF-B6E3-898EAA58F6F5}" type="slidenum">
              <a:rPr lang="zh-CN" alt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40600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44A5753-8597-47E6-9DD3-376AAE96787E}" type="datetime1">
              <a:rPr lang="zh-CN" altLang="en-US" smtClean="0"/>
              <a:pPr>
                <a:defRPr/>
              </a:pPr>
              <a:t>2017/4/5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22A17C3-6B46-4ACC-B50D-978A7F1A35B4}" type="slidenum">
              <a:rPr lang="zh-CN" alt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13563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9AB80F6-17B2-47CC-8729-9AD8F3F422B6}" type="datetime1">
              <a:rPr lang="zh-CN" altLang="en-US" smtClean="0"/>
              <a:pPr>
                <a:defRPr/>
              </a:pPr>
              <a:t>2017/4/5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7BB571-4583-415D-86B1-6430F2EF7DC1}" type="slidenum">
              <a:rPr lang="zh-CN" alt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671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2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E04EFE7-BC03-472C-83CB-C10136EB7059}" type="datetime1">
              <a:rPr lang="zh-CN" altLang="en-US"/>
              <a:pPr>
                <a:defRPr/>
              </a:pPr>
              <a:t>2017/4/5</a:t>
            </a:fld>
            <a:endParaRPr lang="en-US"/>
          </a:p>
        </p:txBody>
      </p:sp>
      <p:sp>
        <p:nvSpPr>
          <p:cNvPr id="5" name="Rectangle 2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第一章  信息技术与计算机文化</a:t>
            </a:r>
            <a:endParaRPr lang="en-US"/>
          </a:p>
        </p:txBody>
      </p:sp>
      <p:sp>
        <p:nvSpPr>
          <p:cNvPr id="6" name="Rectangle 2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FB3552B-ED11-4E28-AF37-2EF1DD2C3693}" type="slidenum">
              <a:rPr lang="zh-CN" alt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668953"/>
      </p:ext>
    </p:extLst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098F787-3030-475A-92A6-D348666FF26D}" type="datetime1">
              <a:rPr lang="zh-CN" altLang="en-US" smtClean="0"/>
              <a:pPr>
                <a:defRPr/>
              </a:pPr>
              <a:t>2017/4/5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EDC2115-545D-48B8-83AF-6BD910729614}" type="slidenum">
              <a:rPr lang="zh-CN" alt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52864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4E2E030-5A3D-4E7F-A855-0549D30A0D73}" type="datetime1">
              <a:rPr lang="zh-CN" altLang="en-US" smtClean="0"/>
              <a:pPr>
                <a:defRPr/>
              </a:pPr>
              <a:t>2017/4/5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962A41C-47AC-4FF0-ABEF-1F153986524B}" type="slidenum">
              <a:rPr lang="zh-CN" alt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13573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543DC74-2B9B-4919-BF58-99EB8A7883F5}" type="datetime1">
              <a:rPr lang="zh-CN" altLang="en-US" smtClean="0"/>
              <a:pPr>
                <a:defRPr/>
              </a:pPr>
              <a:t>2017/4/5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9372D5E-0A8E-4545-985A-CFDA6F67FB00}" type="slidenum">
              <a:rPr lang="zh-CN" alt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3209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2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F0299A9-F5A1-43AA-9357-C4FDCF63B624}" type="datetime1">
              <a:rPr lang="zh-CN" altLang="en-US"/>
              <a:pPr>
                <a:defRPr/>
              </a:pPr>
              <a:t>2017/4/5</a:t>
            </a:fld>
            <a:endParaRPr lang="en-US"/>
          </a:p>
        </p:txBody>
      </p:sp>
      <p:sp>
        <p:nvSpPr>
          <p:cNvPr id="5" name="Rectangle 2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第一章  信息技术与计算机文化</a:t>
            </a:r>
            <a:endParaRPr lang="en-US"/>
          </a:p>
        </p:txBody>
      </p:sp>
      <p:sp>
        <p:nvSpPr>
          <p:cNvPr id="6" name="Rectangle 2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EDC9E6A-0062-4B86-BB55-DB24D8E5BF4F}" type="slidenum">
              <a:rPr lang="zh-CN" alt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546391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403350" y="1557338"/>
            <a:ext cx="3740150" cy="461486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295900" y="1557338"/>
            <a:ext cx="3740150" cy="461486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2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221125E-6847-4EB4-90E5-1449722013A4}" type="datetime1">
              <a:rPr lang="zh-CN" altLang="en-US"/>
              <a:pPr>
                <a:defRPr/>
              </a:pPr>
              <a:t>2017/4/5</a:t>
            </a:fld>
            <a:endParaRPr lang="en-US"/>
          </a:p>
        </p:txBody>
      </p:sp>
      <p:sp>
        <p:nvSpPr>
          <p:cNvPr id="6" name="Rectangle 2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第一章  信息技术与计算机文化</a:t>
            </a:r>
            <a:endParaRPr lang="en-US"/>
          </a:p>
        </p:txBody>
      </p:sp>
      <p:sp>
        <p:nvSpPr>
          <p:cNvPr id="7" name="Rectangle 2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82F290A-D5FD-4222-AB3F-50F1CE320C96}" type="slidenum">
              <a:rPr lang="zh-CN" alt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0307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2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E120F4B-0968-4295-A89A-2CC3292813EF}" type="datetime1">
              <a:rPr lang="zh-CN" altLang="en-US"/>
              <a:pPr>
                <a:defRPr/>
              </a:pPr>
              <a:t>2017/4/5</a:t>
            </a:fld>
            <a:endParaRPr lang="en-US"/>
          </a:p>
        </p:txBody>
      </p:sp>
      <p:sp>
        <p:nvSpPr>
          <p:cNvPr id="8" name="Rectangle 2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第一章  信息技术与计算机文化</a:t>
            </a:r>
            <a:endParaRPr lang="en-US"/>
          </a:p>
        </p:txBody>
      </p:sp>
      <p:sp>
        <p:nvSpPr>
          <p:cNvPr id="9" name="Rectangle 2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9A8652C-EF19-4A9C-96D3-7F7FAD732606}" type="slidenum">
              <a:rPr lang="zh-CN" alt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386198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2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FF22962-1BF2-4454-A7E8-D20310539C27}" type="datetime1">
              <a:rPr lang="zh-CN" altLang="en-US"/>
              <a:pPr>
                <a:defRPr/>
              </a:pPr>
              <a:t>2017/4/5</a:t>
            </a:fld>
            <a:endParaRPr lang="en-US"/>
          </a:p>
        </p:txBody>
      </p:sp>
      <p:sp>
        <p:nvSpPr>
          <p:cNvPr id="4" name="Rectangle 2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第一章  信息技术与计算机文化</a:t>
            </a:r>
            <a:endParaRPr lang="en-US"/>
          </a:p>
        </p:txBody>
      </p:sp>
      <p:sp>
        <p:nvSpPr>
          <p:cNvPr id="5" name="Rectangle 2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3A4BBFC-9EBC-4300-973C-0802B2687000}" type="slidenum">
              <a:rPr lang="zh-CN" alt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912251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C8F2E0-FA82-4D96-8A9C-7B7CBB72A15F}" type="slidenum">
              <a:rPr lang="zh-CN" alt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3527855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2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703C382-D997-433D-8C19-3495C87BC779}" type="datetime1">
              <a:rPr lang="zh-CN" altLang="en-US"/>
              <a:pPr>
                <a:defRPr/>
              </a:pPr>
              <a:t>2017/4/5</a:t>
            </a:fld>
            <a:endParaRPr lang="en-US"/>
          </a:p>
        </p:txBody>
      </p:sp>
      <p:sp>
        <p:nvSpPr>
          <p:cNvPr id="6" name="Rectangle 2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第一章  信息技术与计算机文化</a:t>
            </a:r>
            <a:endParaRPr lang="en-US"/>
          </a:p>
        </p:txBody>
      </p:sp>
      <p:sp>
        <p:nvSpPr>
          <p:cNvPr id="7" name="Rectangle 2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F4F4CA4-C69C-4FC3-988A-86216E7A9D49}" type="slidenum">
              <a:rPr lang="zh-CN" alt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859776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2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B30B11E-3EB7-40C0-B17B-33B5EEC75612}" type="datetime1">
              <a:rPr lang="zh-CN" altLang="en-US"/>
              <a:pPr>
                <a:defRPr/>
              </a:pPr>
              <a:t>2017/4/5</a:t>
            </a:fld>
            <a:endParaRPr lang="en-US"/>
          </a:p>
        </p:txBody>
      </p:sp>
      <p:sp>
        <p:nvSpPr>
          <p:cNvPr id="6" name="Rectangle 2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第一章  信息技术与计算机文化</a:t>
            </a:r>
            <a:endParaRPr lang="en-US"/>
          </a:p>
        </p:txBody>
      </p:sp>
      <p:sp>
        <p:nvSpPr>
          <p:cNvPr id="7" name="Rectangle 2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FC8EEB3-AD74-4014-8C88-E175CB3731D9}" type="slidenum">
              <a:rPr lang="zh-CN" alt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641805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image" Target="../media/image4.png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6"/>
          <p:cNvSpPr>
            <a:spLocks noChangeArrowheads="1"/>
          </p:cNvSpPr>
          <p:nvPr userDrawn="1"/>
        </p:nvSpPr>
        <p:spPr bwMode="auto">
          <a:xfrm>
            <a:off x="0" y="1341438"/>
            <a:ext cx="9144000" cy="1727200"/>
          </a:xfrm>
          <a:prstGeom prst="rect">
            <a:avLst/>
          </a:prstGeom>
          <a:gradFill rotWithShape="1">
            <a:gsLst>
              <a:gs pos="0">
                <a:srgbClr val="E8D272">
                  <a:alpha val="73999"/>
                </a:srgbClr>
              </a:gs>
              <a:gs pos="100000">
                <a:srgbClr val="FFFFFF">
                  <a:alpha val="60999"/>
                </a:srgb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1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1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1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1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1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endParaRPr lang="zh-CN" altLang="en-US" smtClean="0"/>
          </a:p>
        </p:txBody>
      </p:sp>
      <p:sp>
        <p:nvSpPr>
          <p:cNvPr id="2051" name="Rectangle 6"/>
          <p:cNvSpPr>
            <a:spLocks noChangeArrowheads="1"/>
          </p:cNvSpPr>
          <p:nvPr/>
        </p:nvSpPr>
        <p:spPr bwMode="auto">
          <a:xfrm>
            <a:off x="1295400" y="4114800"/>
            <a:ext cx="1112838" cy="27432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1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1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1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1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1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endParaRPr lang="zh-CN" altLang="en-US" smtClean="0"/>
          </a:p>
        </p:txBody>
      </p:sp>
      <p:grpSp>
        <p:nvGrpSpPr>
          <p:cNvPr id="2052" name="Group 4"/>
          <p:cNvGrpSpPr>
            <a:grpSpLocks/>
          </p:cNvGrpSpPr>
          <p:nvPr/>
        </p:nvGrpSpPr>
        <p:grpSpPr bwMode="auto">
          <a:xfrm>
            <a:off x="0" y="765175"/>
            <a:ext cx="8405813" cy="1246188"/>
            <a:chOff x="0" y="0"/>
            <a:chExt cx="5295" cy="785"/>
          </a:xfrm>
        </p:grpSpPr>
        <p:sp>
          <p:nvSpPr>
            <p:cNvPr id="2060" name="Freeform 8"/>
            <p:cNvSpPr>
              <a:spLocks/>
            </p:cNvSpPr>
            <p:nvPr userDrawn="1"/>
          </p:nvSpPr>
          <p:spPr bwMode="auto">
            <a:xfrm rot="-507431">
              <a:off x="0" y="613"/>
              <a:ext cx="1059" cy="172"/>
            </a:xfrm>
            <a:custGeom>
              <a:avLst/>
              <a:gdLst>
                <a:gd name="T0" fmla="*/ 1059 w 1059"/>
                <a:gd name="T1" fmla="*/ 0 h 172"/>
                <a:gd name="T2" fmla="*/ 147 w 1059"/>
                <a:gd name="T3" fmla="*/ 144 h 172"/>
                <a:gd name="T4" fmla="*/ 177 w 1059"/>
                <a:gd name="T5" fmla="*/ 171 h 172"/>
                <a:gd name="T6" fmla="*/ 1059 w 1059"/>
                <a:gd name="T7" fmla="*/ 24 h 172"/>
                <a:gd name="T8" fmla="*/ 1059 w 1059"/>
                <a:gd name="T9" fmla="*/ 0 h 17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59" h="172">
                  <a:moveTo>
                    <a:pt x="1059" y="0"/>
                  </a:moveTo>
                  <a:cubicBezTo>
                    <a:pt x="543" y="45"/>
                    <a:pt x="291" y="112"/>
                    <a:pt x="147" y="144"/>
                  </a:cubicBezTo>
                  <a:cubicBezTo>
                    <a:pt x="0" y="172"/>
                    <a:pt x="153" y="147"/>
                    <a:pt x="177" y="171"/>
                  </a:cubicBezTo>
                  <a:cubicBezTo>
                    <a:pt x="329" y="151"/>
                    <a:pt x="339" y="99"/>
                    <a:pt x="1059" y="24"/>
                  </a:cubicBezTo>
                  <a:cubicBezTo>
                    <a:pt x="1059" y="24"/>
                    <a:pt x="1059" y="0"/>
                    <a:pt x="1059" y="0"/>
                  </a:cubicBezTo>
                  <a:close/>
                </a:path>
              </a:pathLst>
            </a:custGeom>
            <a:gradFill rotWithShape="0">
              <a:gsLst>
                <a:gs pos="0">
                  <a:schemeClr val="accent1"/>
                </a:gs>
                <a:gs pos="100000">
                  <a:schemeClr val="bg2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61" name="Freeform 9"/>
            <p:cNvSpPr>
              <a:spLocks/>
            </p:cNvSpPr>
            <p:nvPr userDrawn="1"/>
          </p:nvSpPr>
          <p:spPr bwMode="auto">
            <a:xfrm rot="-507431">
              <a:off x="1173" y="0"/>
              <a:ext cx="4122" cy="630"/>
            </a:xfrm>
            <a:custGeom>
              <a:avLst/>
              <a:gdLst>
                <a:gd name="T0" fmla="*/ 0 w 4122"/>
                <a:gd name="T1" fmla="*/ 204 h 630"/>
                <a:gd name="T2" fmla="*/ 3544 w 4122"/>
                <a:gd name="T3" fmla="*/ 348 h 630"/>
                <a:gd name="T4" fmla="*/ 3680 w 4122"/>
                <a:gd name="T5" fmla="*/ 630 h 630"/>
                <a:gd name="T6" fmla="*/ 3616 w 4122"/>
                <a:gd name="T7" fmla="*/ 624 h 630"/>
                <a:gd name="T8" fmla="*/ 3534 w 4122"/>
                <a:gd name="T9" fmla="*/ 368 h 630"/>
                <a:gd name="T10" fmla="*/ 17 w 4122"/>
                <a:gd name="T11" fmla="*/ 231 h 630"/>
                <a:gd name="T12" fmla="*/ 0 w 4122"/>
                <a:gd name="T13" fmla="*/ 204 h 63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4122" h="630">
                  <a:moveTo>
                    <a:pt x="0" y="204"/>
                  </a:moveTo>
                  <a:cubicBezTo>
                    <a:pt x="255" y="198"/>
                    <a:pt x="1686" y="0"/>
                    <a:pt x="3544" y="348"/>
                  </a:cubicBezTo>
                  <a:cubicBezTo>
                    <a:pt x="4122" y="464"/>
                    <a:pt x="3754" y="614"/>
                    <a:pt x="3680" y="630"/>
                  </a:cubicBezTo>
                  <a:cubicBezTo>
                    <a:pt x="3680" y="630"/>
                    <a:pt x="3642" y="626"/>
                    <a:pt x="3616" y="624"/>
                  </a:cubicBezTo>
                  <a:cubicBezTo>
                    <a:pt x="3678" y="612"/>
                    <a:pt x="4118" y="488"/>
                    <a:pt x="3534" y="368"/>
                  </a:cubicBezTo>
                  <a:cubicBezTo>
                    <a:pt x="2029" y="98"/>
                    <a:pt x="696" y="156"/>
                    <a:pt x="17" y="231"/>
                  </a:cubicBezTo>
                  <a:cubicBezTo>
                    <a:pt x="17" y="231"/>
                    <a:pt x="0" y="204"/>
                    <a:pt x="0" y="20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2062" name="Group 7"/>
            <p:cNvGrpSpPr>
              <a:grpSpLocks/>
            </p:cNvGrpSpPr>
            <p:nvPr userDrawn="1"/>
          </p:nvGrpSpPr>
          <p:grpSpPr bwMode="auto">
            <a:xfrm>
              <a:off x="1008" y="384"/>
              <a:ext cx="288" cy="288"/>
              <a:chOff x="0" y="0"/>
              <a:chExt cx="192" cy="192"/>
            </a:xfrm>
          </p:grpSpPr>
          <p:sp>
            <p:nvSpPr>
              <p:cNvPr id="2" name="Oval 11"/>
              <p:cNvSpPr>
                <a:spLocks noChangeArrowheads="1"/>
              </p:cNvSpPr>
              <p:nvPr/>
            </p:nvSpPr>
            <p:spPr bwMode="auto">
              <a:xfrm>
                <a:off x="0" y="0"/>
                <a:ext cx="192" cy="192"/>
              </a:xfrm>
              <a:prstGeom prst="ellipse">
                <a:avLst/>
              </a:prstGeom>
              <a:gradFill rotWithShape="0">
                <a:gsLst>
                  <a:gs pos="0">
                    <a:schemeClr val="bg2"/>
                  </a:gs>
                  <a:gs pos="100000">
                    <a:srgbClr val="000000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sz="21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1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1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1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1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1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1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1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1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buFont typeface="Arial" panose="020B0604020202020204" pitchFamily="34" charset="0"/>
                  <a:buNone/>
                  <a:defRPr/>
                </a:pPr>
                <a:endParaRPr lang="zh-CN" altLang="en-US" smtClean="0"/>
              </a:p>
            </p:txBody>
          </p:sp>
          <p:sp>
            <p:nvSpPr>
              <p:cNvPr id="2057" name="Oval 12"/>
              <p:cNvSpPr>
                <a:spLocks noChangeArrowheads="1"/>
              </p:cNvSpPr>
              <p:nvPr/>
            </p:nvSpPr>
            <p:spPr bwMode="auto">
              <a:xfrm>
                <a:off x="96" y="51"/>
                <a:ext cx="47" cy="48"/>
              </a:xfrm>
              <a:prstGeom prst="ellipse">
                <a:avLst/>
              </a:prstGeom>
              <a:gradFill rotWithShape="0">
                <a:gsLst>
                  <a:gs pos="0">
                    <a:srgbClr val="FFFFCC"/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sz="21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1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1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1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1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1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1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1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1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buFont typeface="Arial" panose="020B0604020202020204" pitchFamily="34" charset="0"/>
                  <a:buNone/>
                  <a:defRPr/>
                </a:pPr>
                <a:endParaRPr lang="zh-CN" altLang="en-US" smtClean="0"/>
              </a:p>
            </p:txBody>
          </p:sp>
          <p:sp>
            <p:nvSpPr>
              <p:cNvPr id="2058" name="Oval 13"/>
              <p:cNvSpPr>
                <a:spLocks noChangeArrowheads="1"/>
              </p:cNvSpPr>
              <p:nvPr/>
            </p:nvSpPr>
            <p:spPr bwMode="auto">
              <a:xfrm>
                <a:off x="30" y="24"/>
                <a:ext cx="47" cy="48"/>
              </a:xfrm>
              <a:prstGeom prst="ellipse">
                <a:avLst/>
              </a:prstGeom>
              <a:gradFill rotWithShape="0">
                <a:gsLst>
                  <a:gs pos="0">
                    <a:srgbClr val="FFFFCC"/>
                  </a:gs>
                  <a:gs pos="100000">
                    <a:srgbClr val="000000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sz="21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1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1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1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1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1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1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1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1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buFont typeface="Arial" panose="020B0604020202020204" pitchFamily="34" charset="0"/>
                  <a:buNone/>
                  <a:defRPr/>
                </a:pPr>
                <a:endParaRPr lang="zh-CN" altLang="en-US" smtClean="0"/>
              </a:p>
            </p:txBody>
          </p:sp>
          <p:sp>
            <p:nvSpPr>
              <p:cNvPr id="2059" name="Oval 14"/>
              <p:cNvSpPr>
                <a:spLocks noChangeArrowheads="1"/>
              </p:cNvSpPr>
              <p:nvPr/>
            </p:nvSpPr>
            <p:spPr bwMode="auto">
              <a:xfrm>
                <a:off x="30" y="78"/>
                <a:ext cx="47" cy="48"/>
              </a:xfrm>
              <a:prstGeom prst="ellipse">
                <a:avLst/>
              </a:prstGeom>
              <a:gradFill rotWithShape="0">
                <a:gsLst>
                  <a:gs pos="0">
                    <a:srgbClr val="FFFFCC"/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sz="21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1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1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1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1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1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1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1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1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buFont typeface="Arial" panose="020B0604020202020204" pitchFamily="34" charset="0"/>
                  <a:buNone/>
                  <a:defRPr/>
                </a:pPr>
                <a:endParaRPr lang="zh-CN" altLang="en-US" smtClean="0"/>
              </a:p>
            </p:txBody>
          </p:sp>
          <p:sp>
            <p:nvSpPr>
              <p:cNvPr id="3" name="Oval 15"/>
              <p:cNvSpPr>
                <a:spLocks noChangeArrowheads="1"/>
              </p:cNvSpPr>
              <p:nvPr/>
            </p:nvSpPr>
            <p:spPr bwMode="auto">
              <a:xfrm>
                <a:off x="75" y="96"/>
                <a:ext cx="47" cy="48"/>
              </a:xfrm>
              <a:prstGeom prst="ellipse">
                <a:avLst/>
              </a:prstGeom>
              <a:gradFill rotWithShape="0">
                <a:gsLst>
                  <a:gs pos="0">
                    <a:srgbClr val="FFFFCC"/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sz="21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1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1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1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1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1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1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1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1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buFont typeface="Arial" panose="020B0604020202020204" pitchFamily="34" charset="0"/>
                  <a:buNone/>
                  <a:defRPr/>
                </a:pPr>
                <a:endParaRPr lang="zh-CN" altLang="en-US" smtClean="0"/>
              </a:p>
            </p:txBody>
          </p:sp>
          <p:sp>
            <p:nvSpPr>
              <p:cNvPr id="4" name="Oval 16"/>
              <p:cNvSpPr>
                <a:spLocks noChangeArrowheads="1"/>
              </p:cNvSpPr>
              <p:nvPr/>
            </p:nvSpPr>
            <p:spPr bwMode="auto">
              <a:xfrm>
                <a:off x="135" y="90"/>
                <a:ext cx="47" cy="48"/>
              </a:xfrm>
              <a:prstGeom prst="ellipse">
                <a:avLst/>
              </a:prstGeom>
              <a:gradFill rotWithShape="0">
                <a:gsLst>
                  <a:gs pos="0">
                    <a:srgbClr val="FFFFCC"/>
                  </a:gs>
                  <a:gs pos="100000">
                    <a:srgbClr val="000000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sz="21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1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1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1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1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1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1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1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1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buFont typeface="Arial" panose="020B0604020202020204" pitchFamily="34" charset="0"/>
                  <a:buNone/>
                  <a:defRPr/>
                </a:pPr>
                <a:endParaRPr lang="zh-CN" altLang="en-US" smtClean="0"/>
              </a:p>
            </p:txBody>
          </p:sp>
          <p:sp>
            <p:nvSpPr>
              <p:cNvPr id="5" name="Oval 17"/>
              <p:cNvSpPr>
                <a:spLocks noChangeArrowheads="1"/>
              </p:cNvSpPr>
              <p:nvPr/>
            </p:nvSpPr>
            <p:spPr bwMode="auto">
              <a:xfrm>
                <a:off x="87" y="135"/>
                <a:ext cx="47" cy="48"/>
              </a:xfrm>
              <a:prstGeom prst="ellipse">
                <a:avLst/>
              </a:prstGeom>
              <a:gradFill rotWithShape="0">
                <a:gsLst>
                  <a:gs pos="0">
                    <a:srgbClr val="FFFFCC"/>
                  </a:gs>
                  <a:gs pos="100000">
                    <a:srgbClr val="000000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sz="21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1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1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1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1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1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1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1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1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buFont typeface="Arial" panose="020B0604020202020204" pitchFamily="34" charset="0"/>
                  <a:buNone/>
                  <a:defRPr/>
                </a:pPr>
                <a:endParaRPr lang="zh-CN" altLang="en-US" smtClean="0"/>
              </a:p>
            </p:txBody>
          </p:sp>
          <p:sp>
            <p:nvSpPr>
              <p:cNvPr id="2063" name="Oval 18"/>
              <p:cNvSpPr>
                <a:spLocks noChangeArrowheads="1"/>
              </p:cNvSpPr>
              <p:nvPr/>
            </p:nvSpPr>
            <p:spPr bwMode="auto">
              <a:xfrm>
                <a:off x="30" y="126"/>
                <a:ext cx="47" cy="48"/>
              </a:xfrm>
              <a:prstGeom prst="ellipse">
                <a:avLst/>
              </a:prstGeom>
              <a:gradFill rotWithShape="0">
                <a:gsLst>
                  <a:gs pos="0">
                    <a:srgbClr val="FFFFCC"/>
                  </a:gs>
                  <a:gs pos="100000">
                    <a:srgbClr val="000000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sz="21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1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1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1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1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1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1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1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1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buFont typeface="Arial" panose="020B0604020202020204" pitchFamily="34" charset="0"/>
                  <a:buNone/>
                  <a:defRPr/>
                </a:pPr>
                <a:endParaRPr lang="zh-CN" altLang="en-US" smtClean="0"/>
              </a:p>
            </p:txBody>
          </p:sp>
          <p:sp>
            <p:nvSpPr>
              <p:cNvPr id="2064" name="Oval 19"/>
              <p:cNvSpPr>
                <a:spLocks noChangeArrowheads="1"/>
              </p:cNvSpPr>
              <p:nvPr/>
            </p:nvSpPr>
            <p:spPr bwMode="auto">
              <a:xfrm>
                <a:off x="84" y="3"/>
                <a:ext cx="47" cy="48"/>
              </a:xfrm>
              <a:prstGeom prst="ellipse">
                <a:avLst/>
              </a:prstGeom>
              <a:gradFill rotWithShape="0">
                <a:gsLst>
                  <a:gs pos="0">
                    <a:srgbClr val="FFFFCC"/>
                  </a:gs>
                  <a:gs pos="100000">
                    <a:srgbClr val="000000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sz="21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1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1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1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1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1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1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1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1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buFont typeface="Arial" panose="020B0604020202020204" pitchFamily="34" charset="0"/>
                  <a:buNone/>
                  <a:defRPr/>
                </a:pPr>
                <a:endParaRPr lang="zh-CN" altLang="en-US" smtClean="0"/>
              </a:p>
            </p:txBody>
          </p:sp>
        </p:grpSp>
      </p:grpSp>
      <p:sp>
        <p:nvSpPr>
          <p:cNvPr id="2065" name="Rectangle 25"/>
          <p:cNvSpPr>
            <a:spLocks noChangeArrowheads="1"/>
          </p:cNvSpPr>
          <p:nvPr/>
        </p:nvSpPr>
        <p:spPr bwMode="auto">
          <a:xfrm>
            <a:off x="2771775" y="6284913"/>
            <a:ext cx="18716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78366" tIns="39183" rIns="78366" bIns="39183"/>
          <a:lstStyle>
            <a:lvl1pPr defTabSz="784225" eaLnBrk="0" hangingPunct="0">
              <a:defRPr sz="21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defTabSz="784225" eaLnBrk="0" hangingPunct="0">
              <a:defRPr sz="21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defTabSz="784225" eaLnBrk="0" hangingPunct="0">
              <a:defRPr sz="21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defTabSz="784225" eaLnBrk="0" hangingPunct="0">
              <a:defRPr sz="21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defTabSz="784225" eaLnBrk="0" hangingPunct="0">
              <a:defRPr sz="21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defTabSz="7842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defTabSz="7842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defTabSz="7842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defTabSz="7842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  <a:defRPr/>
            </a:pPr>
            <a:fld id="{6B5CAEEF-F674-4F91-9C76-A6DFAC92503A}" type="datetime1">
              <a:rPr lang="zh-CN" altLang="en-US" sz="2400" smtClean="0">
                <a:latin typeface="Arial Narrow" panose="020B0606020202030204" pitchFamily="34" charset="0"/>
              </a:rPr>
              <a:pPr eaLnBrk="1" hangingPunct="1">
                <a:buFont typeface="Arial" panose="020B0604020202020204" pitchFamily="34" charset="0"/>
                <a:buNone/>
                <a:defRPr/>
              </a:pPr>
              <a:t>2017/4/5</a:t>
            </a:fld>
            <a:endParaRPr lang="en-US" sz="2400" smtClean="0">
              <a:latin typeface="Arial Narrow" panose="020B0606020202030204" pitchFamily="34" charset="0"/>
            </a:endParaRPr>
          </a:p>
        </p:txBody>
      </p:sp>
      <p:pic>
        <p:nvPicPr>
          <p:cNvPr id="2054" name="Picture 27" descr="画布"/>
          <p:cNvPicPr>
            <a:picLocks noChangeAspect="1" noChangeArrowheads="1"/>
          </p:cNvPicPr>
          <p:nvPr userDrawn="1"/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9638" y="5110163"/>
            <a:ext cx="1884362" cy="1747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</a:blip>
                  <a:srcRect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55" name="Rectangle 19"/>
          <p:cNvSpPr>
            <a:spLocks noGrp="1" noChangeArrowheads="1"/>
          </p:cNvSpPr>
          <p:nvPr>
            <p:ph type="title"/>
          </p:nvPr>
        </p:nvSpPr>
        <p:spPr bwMode="auto">
          <a:xfrm>
            <a:off x="1398588" y="477838"/>
            <a:ext cx="7524750" cy="86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78366" tIns="39183" rIns="78366" bIns="39183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2056" name="Rectangle 20"/>
          <p:cNvSpPr>
            <a:spLocks noGrp="1" noChangeArrowheads="1"/>
          </p:cNvSpPr>
          <p:nvPr>
            <p:ph type="body" idx="1"/>
          </p:nvPr>
        </p:nvSpPr>
        <p:spPr bwMode="auto">
          <a:xfrm>
            <a:off x="1403350" y="1557338"/>
            <a:ext cx="7632700" cy="4614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78366" tIns="39183" rIns="78366" bIns="3918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1"/>
            <a:r>
              <a:rPr lang="zh-CN" altLang="en-US" smtClean="0"/>
              <a:t>第五级</a:t>
            </a:r>
          </a:p>
        </p:txBody>
      </p:sp>
      <p:sp>
        <p:nvSpPr>
          <p:cNvPr id="2069" name="Rectangle 22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3716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78366" tIns="39183" rIns="78366" bIns="39183" numCol="1" anchor="t" anchorCtr="0" compatLnSpc="1">
            <a:prstTxWarp prst="textNoShape">
              <a:avLst/>
            </a:prstTxWarp>
          </a:bodyPr>
          <a:lstStyle>
            <a:lvl1pPr algn="l" defTabSz="784225" eaLnBrk="1" hangingPunct="1">
              <a:buFont typeface="Arial" panose="020B0604020202020204" pitchFamily="34" charset="0"/>
              <a:buNone/>
              <a:defRPr sz="1200" b="0" smtClean="0">
                <a:latin typeface="+mn-lt"/>
              </a:defRPr>
            </a:lvl1pPr>
          </a:lstStyle>
          <a:p>
            <a:pPr>
              <a:defRPr/>
            </a:pPr>
            <a:fld id="{563DED47-DDD1-4600-A0E9-BFA546C25D27}" type="datetime1">
              <a:rPr lang="zh-CN" altLang="en-US"/>
              <a:pPr>
                <a:defRPr/>
              </a:pPr>
              <a:t>2017/4/5</a:t>
            </a:fld>
            <a:endParaRPr lang="en-US"/>
          </a:p>
        </p:txBody>
      </p:sp>
      <p:sp>
        <p:nvSpPr>
          <p:cNvPr id="2070" name="Rectangle 23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7338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78366" tIns="39183" rIns="78366" bIns="39183" numCol="1" anchor="t" anchorCtr="0" compatLnSpc="1">
            <a:prstTxWarp prst="textNoShape">
              <a:avLst/>
            </a:prstTxWarp>
          </a:bodyPr>
          <a:lstStyle>
            <a:lvl1pPr algn="ctr" defTabSz="784225" eaLnBrk="1" hangingPunct="1">
              <a:buFont typeface="Arial" panose="020B0604020202020204" pitchFamily="34" charset="0"/>
              <a:buNone/>
              <a:defRPr sz="1200" b="0" smtClean="0">
                <a:latin typeface="+mn-lt"/>
              </a:defRPr>
            </a:lvl1pPr>
          </a:lstStyle>
          <a:p>
            <a:pPr>
              <a:defRPr/>
            </a:pPr>
            <a:r>
              <a:rPr lang="zh-CN" altLang="en-US"/>
              <a:t>第一章  信息技术与计算机文化</a:t>
            </a:r>
            <a:endParaRPr lang="en-US"/>
          </a:p>
        </p:txBody>
      </p:sp>
      <p:sp>
        <p:nvSpPr>
          <p:cNvPr id="2071" name="Rectangle 2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866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78366" tIns="39183" rIns="78366" bIns="39183" numCol="1" anchor="t" anchorCtr="0" compatLnSpc="1">
            <a:prstTxWarp prst="textNoShape">
              <a:avLst/>
            </a:prstTxWarp>
          </a:bodyPr>
          <a:lstStyle>
            <a:lvl1pPr algn="r" defTabSz="784225" eaLnBrk="1" hangingPunct="1">
              <a:buFont typeface="Arial" panose="020B0604020202020204" pitchFamily="34" charset="0"/>
              <a:buNone/>
              <a:defRPr sz="1200" b="0" smtClean="0">
                <a:latin typeface="+mn-lt"/>
              </a:defRPr>
            </a:lvl1pPr>
          </a:lstStyle>
          <a:p>
            <a:pPr>
              <a:defRPr/>
            </a:pPr>
            <a:fld id="{E9B932C9-0C2D-44C4-9EB2-646C050AAFBD}" type="slidenum">
              <a:rPr lang="zh-CN" alt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  <p:sldLayoutId id="2147484007" r:id="rId7"/>
    <p:sldLayoutId id="2147484008" r:id="rId8"/>
    <p:sldLayoutId id="2147484009" r:id="rId9"/>
    <p:sldLayoutId id="2147484010" r:id="rId10"/>
    <p:sldLayoutId id="2147484011" r:id="rId11"/>
  </p:sldLayoutIdLst>
  <p:transition/>
  <p:txStyles>
    <p:titleStyle>
      <a:lvl1pPr algn="ctr" defTabSz="784225" rtl="0" eaLnBrk="0" fontAlgn="base" hangingPunct="0">
        <a:spcBef>
          <a:spcPct val="0"/>
        </a:spcBef>
        <a:spcAft>
          <a:spcPct val="0"/>
        </a:spcAft>
        <a:defRPr sz="39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defTabSz="784225" rtl="0" eaLnBrk="0" fontAlgn="base" hangingPunct="0">
        <a:spcBef>
          <a:spcPct val="0"/>
        </a:spcBef>
        <a:spcAft>
          <a:spcPct val="0"/>
        </a:spcAft>
        <a:defRPr sz="3900">
          <a:solidFill>
            <a:schemeClr val="tx2"/>
          </a:solidFill>
          <a:latin typeface="Arial Narrow" panose="020B0606020202030204" pitchFamily="34" charset="0"/>
          <a:ea typeface="宋体" panose="02010600030101010101" pitchFamily="2" charset="-122"/>
        </a:defRPr>
      </a:lvl2pPr>
      <a:lvl3pPr algn="ctr" defTabSz="784225" rtl="0" eaLnBrk="0" fontAlgn="base" hangingPunct="0">
        <a:spcBef>
          <a:spcPct val="0"/>
        </a:spcBef>
        <a:spcAft>
          <a:spcPct val="0"/>
        </a:spcAft>
        <a:defRPr sz="3900">
          <a:solidFill>
            <a:schemeClr val="tx2"/>
          </a:solidFill>
          <a:latin typeface="Arial Narrow" panose="020B0606020202030204" pitchFamily="34" charset="0"/>
          <a:ea typeface="宋体" panose="02010600030101010101" pitchFamily="2" charset="-122"/>
        </a:defRPr>
      </a:lvl3pPr>
      <a:lvl4pPr algn="ctr" defTabSz="784225" rtl="0" eaLnBrk="0" fontAlgn="base" hangingPunct="0">
        <a:spcBef>
          <a:spcPct val="0"/>
        </a:spcBef>
        <a:spcAft>
          <a:spcPct val="0"/>
        </a:spcAft>
        <a:defRPr sz="3900">
          <a:solidFill>
            <a:schemeClr val="tx2"/>
          </a:solidFill>
          <a:latin typeface="Arial Narrow" panose="020B0606020202030204" pitchFamily="34" charset="0"/>
          <a:ea typeface="宋体" panose="02010600030101010101" pitchFamily="2" charset="-122"/>
        </a:defRPr>
      </a:lvl4pPr>
      <a:lvl5pPr algn="ctr" defTabSz="784225" rtl="0" eaLnBrk="0" fontAlgn="base" hangingPunct="0">
        <a:spcBef>
          <a:spcPct val="0"/>
        </a:spcBef>
        <a:spcAft>
          <a:spcPct val="0"/>
        </a:spcAft>
        <a:defRPr sz="3900">
          <a:solidFill>
            <a:schemeClr val="tx2"/>
          </a:solidFill>
          <a:latin typeface="Arial Narrow" panose="020B0606020202030204" pitchFamily="34" charset="0"/>
          <a:ea typeface="宋体" panose="02010600030101010101" pitchFamily="2" charset="-122"/>
        </a:defRPr>
      </a:lvl5pPr>
      <a:lvl6pPr marL="457200" algn="ctr" defTabSz="784225" rtl="0" eaLnBrk="0" fontAlgn="base" hangingPunct="0">
        <a:spcBef>
          <a:spcPct val="0"/>
        </a:spcBef>
        <a:spcAft>
          <a:spcPct val="0"/>
        </a:spcAft>
        <a:defRPr sz="3900">
          <a:solidFill>
            <a:schemeClr val="tx2"/>
          </a:solidFill>
          <a:latin typeface="Arial Narrow" panose="020B0606020202030204" pitchFamily="34" charset="0"/>
          <a:ea typeface="宋体" panose="02010600030101010101" pitchFamily="2" charset="-122"/>
        </a:defRPr>
      </a:lvl6pPr>
      <a:lvl7pPr marL="914400" algn="ctr" defTabSz="784225" rtl="0" eaLnBrk="0" fontAlgn="base" hangingPunct="0">
        <a:spcBef>
          <a:spcPct val="0"/>
        </a:spcBef>
        <a:spcAft>
          <a:spcPct val="0"/>
        </a:spcAft>
        <a:defRPr sz="3900">
          <a:solidFill>
            <a:schemeClr val="tx2"/>
          </a:solidFill>
          <a:latin typeface="Arial Narrow" panose="020B0606020202030204" pitchFamily="34" charset="0"/>
          <a:ea typeface="宋体" panose="02010600030101010101" pitchFamily="2" charset="-122"/>
        </a:defRPr>
      </a:lvl7pPr>
      <a:lvl8pPr marL="1371600" algn="ctr" defTabSz="784225" rtl="0" eaLnBrk="0" fontAlgn="base" hangingPunct="0">
        <a:spcBef>
          <a:spcPct val="0"/>
        </a:spcBef>
        <a:spcAft>
          <a:spcPct val="0"/>
        </a:spcAft>
        <a:defRPr sz="3900">
          <a:solidFill>
            <a:schemeClr val="tx2"/>
          </a:solidFill>
          <a:latin typeface="Arial Narrow" panose="020B0606020202030204" pitchFamily="34" charset="0"/>
          <a:ea typeface="宋体" panose="02010600030101010101" pitchFamily="2" charset="-122"/>
        </a:defRPr>
      </a:lvl8pPr>
      <a:lvl9pPr marL="1828800" algn="ctr" defTabSz="784225" rtl="0" eaLnBrk="0" fontAlgn="base" hangingPunct="0">
        <a:spcBef>
          <a:spcPct val="0"/>
        </a:spcBef>
        <a:spcAft>
          <a:spcPct val="0"/>
        </a:spcAft>
        <a:defRPr sz="3900">
          <a:solidFill>
            <a:schemeClr val="tx2"/>
          </a:solidFill>
          <a:latin typeface="Arial Narrow" panose="020B0606020202030204" pitchFamily="34" charset="0"/>
          <a:ea typeface="宋体" panose="02010600030101010101" pitchFamily="2" charset="-122"/>
        </a:defRPr>
      </a:lvl9pPr>
    </p:titleStyle>
    <p:bodyStyle>
      <a:lvl1pPr marL="293688" indent="-293688" algn="l" defTabSz="784225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Ø"/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36588" indent="-244475" algn="l" defTabSz="784225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77900" indent="-193675" algn="l" defTabSz="784225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195263" algn="l" defTabSz="784225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–"/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1763713" indent="-196850" algn="l" defTabSz="784225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»"/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563DED47-DDD1-4600-A0E9-BFA546C25D27}" type="datetime1">
              <a:rPr lang="zh-CN" altLang="en-US" smtClean="0"/>
              <a:pPr>
                <a:defRPr/>
              </a:pPr>
              <a:t>2017/4/5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zh-CN" altLang="en-US" smtClean="0"/>
              <a:t>第一章  信息技术与计算机文化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E9B932C9-0C2D-44C4-9EB2-646C050AAFBD}" type="slidenum">
              <a:rPr lang="zh-CN" alt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Rectangle 40"/>
          <p:cNvSpPr>
            <a:spLocks noChangeArrowheads="1"/>
          </p:cNvSpPr>
          <p:nvPr userDrawn="1"/>
        </p:nvSpPr>
        <p:spPr bwMode="auto">
          <a:xfrm>
            <a:off x="0" y="0"/>
            <a:ext cx="1331913" cy="6858000"/>
          </a:xfrm>
          <a:prstGeom prst="rect">
            <a:avLst/>
          </a:prstGeom>
          <a:gradFill rotWithShape="1">
            <a:gsLst>
              <a:gs pos="0">
                <a:srgbClr val="DFBF39">
                  <a:alpha val="60999"/>
                </a:srgbClr>
              </a:gs>
              <a:gs pos="100000">
                <a:schemeClr val="bg1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1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1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1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1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1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endParaRPr lang="zh-CN" altLang="en-US" smtClean="0"/>
          </a:p>
        </p:txBody>
      </p:sp>
      <p:sp>
        <p:nvSpPr>
          <p:cNvPr id="8" name="Rectangle 28" descr="画布"/>
          <p:cNvSpPr>
            <a:spLocks noChangeArrowheads="1"/>
          </p:cNvSpPr>
          <p:nvPr userDrawn="1"/>
        </p:nvSpPr>
        <p:spPr bwMode="auto">
          <a:xfrm>
            <a:off x="73025" y="44450"/>
            <a:ext cx="1403350" cy="382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 r:embed="rId13"/>
                  <a:srcRect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78366" tIns="39183" rIns="78366" bIns="39183">
            <a:spAutoFit/>
          </a:bodyPr>
          <a:lstStyle>
            <a:lvl1pPr eaLnBrk="0" hangingPunct="0">
              <a:defRPr sz="21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1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1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1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1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zh-CN" altLang="en-US" sz="2000" smtClean="0">
                <a:solidFill>
                  <a:srgbClr val="003300"/>
                </a:solidFill>
              </a:rPr>
              <a:t>   HFUT</a:t>
            </a:r>
          </a:p>
        </p:txBody>
      </p:sp>
      <p:pic>
        <p:nvPicPr>
          <p:cNvPr id="9" name="Picture 30" descr="画布"/>
          <p:cNvPicPr>
            <a:picLocks noChangeAspect="1" noChangeArrowheads="1"/>
          </p:cNvPicPr>
          <p:nvPr userDrawn="1"/>
        </p:nvPicPr>
        <p:blipFill>
          <a:blip r:embed="rId1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" y="657225"/>
            <a:ext cx="1295400" cy="468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</a:blip>
                  <a:srcRect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31" descr="画布"/>
          <p:cNvPicPr>
            <a:picLocks noChangeAspect="1" noChangeArrowheads="1"/>
          </p:cNvPicPr>
          <p:nvPr userDrawn="1"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" y="1125538"/>
            <a:ext cx="1214438" cy="71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</a:blip>
                  <a:srcRect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079376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25" r:id="rId1"/>
    <p:sldLayoutId id="2147484026" r:id="rId2"/>
    <p:sldLayoutId id="2147484027" r:id="rId3"/>
    <p:sldLayoutId id="2147484028" r:id="rId4"/>
    <p:sldLayoutId id="2147484029" r:id="rId5"/>
    <p:sldLayoutId id="2147484030" r:id="rId6"/>
    <p:sldLayoutId id="2147484031" r:id="rId7"/>
    <p:sldLayoutId id="2147484032" r:id="rId8"/>
    <p:sldLayoutId id="2147484033" r:id="rId9"/>
    <p:sldLayoutId id="2147484034" r:id="rId10"/>
    <p:sldLayoutId id="214748403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9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10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tags" Target="../tags/tag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13.xml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14.xml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18.xml"/><Relationship Id="rId4" Type="http://schemas.openxmlformats.org/officeDocument/2006/relationships/image" Target="../media/image10.ti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19.xml"/><Relationship Id="rId4" Type="http://schemas.openxmlformats.org/officeDocument/2006/relationships/image" Target="../media/image11.ti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2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21.xml"/><Relationship Id="rId4" Type="http://schemas.openxmlformats.org/officeDocument/2006/relationships/image" Target="../media/image10.t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tags" Target="../tags/tag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4.xml"/><Relationship Id="rId5" Type="http://schemas.openxmlformats.org/officeDocument/2006/relationships/image" Target="../media/image6.tif"/><Relationship Id="rId4" Type="http://schemas.openxmlformats.org/officeDocument/2006/relationships/image" Target="../media/image5.ti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tags" Target="../tags/tag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tags" Target="../tags/tag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8" descr="画布"/>
          <p:cNvSpPr>
            <a:spLocks noChangeArrowheads="1"/>
          </p:cNvSpPr>
          <p:nvPr/>
        </p:nvSpPr>
        <p:spPr bwMode="auto">
          <a:xfrm>
            <a:off x="6781800" y="152400"/>
            <a:ext cx="2133600" cy="448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 r:embed="rId2"/>
                  <a:srcRect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78366" tIns="39183" rIns="78366" bIns="39183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–"/>
              <a:defRPr sz="24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•"/>
              <a:defRPr sz="21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–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»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2400">
              <a:latin typeface="Cambria Math" panose="02040503050406030204" pitchFamily="18" charset="0"/>
            </a:endParaRPr>
          </a:p>
        </p:txBody>
      </p:sp>
      <p:sp>
        <p:nvSpPr>
          <p:cNvPr id="4099" name="标题 1"/>
          <p:cNvSpPr>
            <a:spLocks noGrp="1"/>
          </p:cNvSpPr>
          <p:nvPr>
            <p:ph type="ctrTitle" idx="4294967295"/>
          </p:nvPr>
        </p:nvSpPr>
        <p:spPr>
          <a:xfrm>
            <a:off x="519113" y="1557338"/>
            <a:ext cx="8396287" cy="1600200"/>
          </a:xfrm>
        </p:spPr>
        <p:txBody>
          <a:bodyPr/>
          <a:lstStyle/>
          <a:p>
            <a:r>
              <a:rPr lang="zh-CN" altLang="zh-CN" sz="3200" dirty="0">
                <a:latin typeface="楷体" panose="02010609060101010101" pitchFamily="49" charset="-122"/>
                <a:ea typeface="楷体" panose="02010609060101010101" pitchFamily="49" charset="-122"/>
              </a:rPr>
              <a:t>基于机器学习和神经网络的关系抽取研究</a:t>
            </a:r>
            <a:endParaRPr lang="zh-CN" altLang="en-US" sz="3200" b="1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4100" name="副标题 2"/>
          <p:cNvSpPr>
            <a:spLocks noGrp="1"/>
          </p:cNvSpPr>
          <p:nvPr>
            <p:ph type="subTitle" idx="4294967295"/>
          </p:nvPr>
        </p:nvSpPr>
        <p:spPr>
          <a:xfrm>
            <a:off x="2124075" y="3992563"/>
            <a:ext cx="6400800" cy="1752600"/>
          </a:xfrm>
        </p:spPr>
        <p:txBody>
          <a:bodyPr/>
          <a:lstStyle/>
          <a:p>
            <a:pPr marL="0" indent="0">
              <a:buFont typeface="Wingdings" panose="05000000000000000000" pitchFamily="2" charset="2"/>
              <a:buNone/>
            </a:pPr>
            <a:r>
              <a:rPr lang="zh-CN" altLang="en-US" sz="2000" dirty="0" smtClean="0">
                <a:latin typeface="Cambria Math" panose="02040503050406030204" pitchFamily="18" charset="0"/>
                <a:ea typeface="楷体" panose="02010609060101010101" pitchFamily="49" charset="-122"/>
              </a:rPr>
              <a:t>                      </a:t>
            </a:r>
            <a:endParaRPr lang="en-US" altLang="zh-CN" sz="2000" dirty="0" smtClean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zh-CN" sz="24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                                                       </a:t>
            </a:r>
            <a:r>
              <a:rPr lang="zh-CN" altLang="en-US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答辩人：华磊</a:t>
            </a:r>
            <a:endParaRPr lang="en-US" altLang="zh-CN" sz="24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en-US" altLang="zh-CN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                       </a:t>
            </a:r>
            <a:r>
              <a:rPr lang="zh-CN" altLang="en-US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导  师：任福继</a:t>
            </a:r>
            <a:r>
              <a:rPr lang="zh-CN" altLang="en-US" sz="2400" dirty="0" smtClean="0">
                <a:latin typeface="+mj-ea"/>
                <a:ea typeface="+mj-ea"/>
              </a:rPr>
              <a:t> </a:t>
            </a:r>
            <a:endParaRPr lang="en-US" altLang="zh-CN" sz="2400" dirty="0" smtClean="0">
              <a:latin typeface="+mj-ea"/>
              <a:ea typeface="+mj-ea"/>
            </a:endParaRP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zh-CN" sz="2400" dirty="0">
                <a:latin typeface="Cambria Math" panose="02040503050406030204" pitchFamily="18" charset="0"/>
                <a:ea typeface="楷体" panose="02010609060101010101" pitchFamily="49" charset="-122"/>
              </a:rPr>
              <a:t> </a:t>
            </a:r>
            <a:r>
              <a:rPr lang="en-US" altLang="zh-CN" sz="2400" dirty="0" smtClean="0">
                <a:latin typeface="Cambria Math" panose="02040503050406030204" pitchFamily="18" charset="0"/>
                <a:ea typeface="楷体" panose="02010609060101010101" pitchFamily="49" charset="-122"/>
              </a:rPr>
              <a:t>                                                       </a:t>
            </a:r>
            <a:endParaRPr lang="zh-CN" altLang="en-US" sz="2400" dirty="0" smtClean="0">
              <a:latin typeface="Cambria Math" panose="02040503050406030204" pitchFamily="18" charset="0"/>
              <a:ea typeface="楷体" panose="02010609060101010101" pitchFamily="49" charset="-122"/>
            </a:endParaRPr>
          </a:p>
        </p:txBody>
      </p:sp>
    </p:spTree>
  </p:cSld>
  <p:clrMapOvr>
    <a:masterClrMapping/>
  </p:clrMapOvr>
  <p:transition advTm="14695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 idx="4294967295"/>
          </p:nvPr>
        </p:nvSpPr>
        <p:spPr>
          <a:xfrm>
            <a:off x="1619250" y="477838"/>
            <a:ext cx="7524750" cy="863600"/>
          </a:xfrm>
        </p:spPr>
        <p:txBody>
          <a:bodyPr>
            <a:normAutofit/>
          </a:bodyPr>
          <a:lstStyle/>
          <a:p>
            <a:pPr lvl="1" algn="l" rtl="0">
              <a:lnSpc>
                <a:spcPct val="90000"/>
              </a:lnSpc>
              <a:spcBef>
                <a:spcPct val="0"/>
              </a:spcBef>
            </a:pPr>
            <a:r>
              <a:rPr lang="zh-CN" altLang="en-US" sz="2800" dirty="0" smtClean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度中心性分析</a:t>
            </a:r>
            <a:endParaRPr lang="zh-CN" altLang="en-US" sz="3600" dirty="0" smtClean="0">
              <a:solidFill>
                <a:schemeClr val="tx1"/>
              </a:solidFill>
              <a:latin typeface="Times New Roman" panose="02020603050405020304" pitchFamily="18" charset="0"/>
              <a:ea typeface="楷体" panose="02010609060101010101" pitchFamily="49" charset="-122"/>
            </a:endParaRPr>
          </a:p>
        </p:txBody>
      </p:sp>
      <p:sp>
        <p:nvSpPr>
          <p:cNvPr id="5123" name="内容占位符 2"/>
          <p:cNvSpPr>
            <a:spLocks noGrp="1"/>
          </p:cNvSpPr>
          <p:nvPr>
            <p:ph idx="4294967295"/>
          </p:nvPr>
        </p:nvSpPr>
        <p:spPr>
          <a:xfrm>
            <a:off x="1403648" y="1301751"/>
            <a:ext cx="7632700" cy="4614862"/>
          </a:xfrm>
        </p:spPr>
        <p:txBody>
          <a:bodyPr>
            <a:normAutofit/>
          </a:bodyPr>
          <a:lstStyle/>
          <a:p>
            <a:pPr lvl="1"/>
            <a:endParaRPr lang="en-US" altLang="zh-CN" sz="2000" dirty="0"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US" altLang="zh-CN" sz="2000" dirty="0" smtClean="0"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124" name="日期占位符 3"/>
          <p:cNvSpPr txBox="1">
            <a:spLocks noGrp="1" noChangeArrowheads="1"/>
          </p:cNvSpPr>
          <p:nvPr/>
        </p:nvSpPr>
        <p:spPr bwMode="auto">
          <a:xfrm>
            <a:off x="39688" y="6308725"/>
            <a:ext cx="1219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78366" tIns="39183" rIns="78366" bIns="39183"/>
          <a:lstStyle>
            <a:lvl1pPr defTabSz="784225">
              <a:spcBef>
                <a:spcPct val="20000"/>
              </a:spcBef>
              <a:buFont typeface="Wingdings" panose="05000000000000000000" pitchFamily="2" charset="2"/>
              <a:buChar char="Ø"/>
              <a:defRPr sz="2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 defTabSz="784225">
              <a:spcBef>
                <a:spcPct val="20000"/>
              </a:spcBef>
              <a:buFont typeface="Wingdings" panose="05000000000000000000" pitchFamily="2" charset="2"/>
              <a:buChar char="–"/>
              <a:defRPr sz="24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 defTabSz="784225">
              <a:spcBef>
                <a:spcPct val="20000"/>
              </a:spcBef>
              <a:buFont typeface="Wingdings" panose="05000000000000000000" pitchFamily="2" charset="2"/>
              <a:buChar char="•"/>
              <a:defRPr sz="21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 defTabSz="784225">
              <a:spcBef>
                <a:spcPct val="20000"/>
              </a:spcBef>
              <a:buFont typeface="Wingdings" panose="05000000000000000000" pitchFamily="2" charset="2"/>
              <a:buChar char="–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 defTabSz="784225">
              <a:spcBef>
                <a:spcPct val="20000"/>
              </a:spcBef>
              <a:buFont typeface="Wingdings" panose="05000000000000000000" pitchFamily="2" charset="2"/>
              <a:buChar char="»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defTabSz="784225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defTabSz="784225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defTabSz="784225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defTabSz="784225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fld id="{A6454FEC-D484-4487-9573-ACAAC52CD485}" type="datetime1">
              <a:rPr lang="zh-CN" altLang="en-US" sz="1800"/>
              <a:pPr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t>2017/4/5</a:t>
            </a:fld>
            <a:endParaRPr lang="en-US" altLang="zh-CN" sz="1800"/>
          </a:p>
        </p:txBody>
      </p:sp>
      <p:sp>
        <p:nvSpPr>
          <p:cNvPr id="5125" name="灯片编号占位符 4"/>
          <p:cNvSpPr txBox="1">
            <a:spLocks noGrp="1" noChangeArrowheads="1"/>
          </p:cNvSpPr>
          <p:nvPr/>
        </p:nvSpPr>
        <p:spPr bwMode="auto">
          <a:xfrm>
            <a:off x="6516216" y="6269038"/>
            <a:ext cx="2057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78366" tIns="39183" rIns="78366" bIns="39183"/>
          <a:lstStyle>
            <a:lvl1pPr defTabSz="784225">
              <a:spcBef>
                <a:spcPct val="20000"/>
              </a:spcBef>
              <a:buFont typeface="Wingdings" panose="05000000000000000000" pitchFamily="2" charset="2"/>
              <a:buChar char="Ø"/>
              <a:defRPr sz="2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 defTabSz="784225">
              <a:spcBef>
                <a:spcPct val="20000"/>
              </a:spcBef>
              <a:buFont typeface="Wingdings" panose="05000000000000000000" pitchFamily="2" charset="2"/>
              <a:buChar char="–"/>
              <a:defRPr sz="24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 defTabSz="784225">
              <a:spcBef>
                <a:spcPct val="20000"/>
              </a:spcBef>
              <a:buFont typeface="Wingdings" panose="05000000000000000000" pitchFamily="2" charset="2"/>
              <a:buChar char="•"/>
              <a:defRPr sz="21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 defTabSz="784225">
              <a:spcBef>
                <a:spcPct val="20000"/>
              </a:spcBef>
              <a:buFont typeface="Wingdings" panose="05000000000000000000" pitchFamily="2" charset="2"/>
              <a:buChar char="–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 defTabSz="784225">
              <a:spcBef>
                <a:spcPct val="20000"/>
              </a:spcBef>
              <a:buFont typeface="Wingdings" panose="05000000000000000000" pitchFamily="2" charset="2"/>
              <a:buChar char="»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defTabSz="784225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defTabSz="784225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defTabSz="784225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defTabSz="784225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fld id="{5D410048-4B2F-4C7A-B910-F1FE8B5E3E1A}" type="slidenum">
              <a:rPr lang="zh-CN" altLang="en-US" sz="1600" b="0"/>
              <a:pPr algn="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t>10</a:t>
            </a:fld>
            <a:endParaRPr lang="en-US" altLang="zh-CN" sz="1600" b="0" dirty="0"/>
          </a:p>
        </p:txBody>
      </p:sp>
      <p:sp>
        <p:nvSpPr>
          <p:cNvPr id="5126" name="Text Box 6"/>
          <p:cNvSpPr txBox="1">
            <a:spLocks noChangeArrowheads="1"/>
          </p:cNvSpPr>
          <p:nvPr/>
        </p:nvSpPr>
        <p:spPr bwMode="auto">
          <a:xfrm>
            <a:off x="325438" y="1693863"/>
            <a:ext cx="358775" cy="265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ctr">
              <a:buFont typeface="Arial" panose="020B0604020202020204" pitchFamily="34" charset="0"/>
              <a:defRPr sz="21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buFont typeface="Arial" panose="020B0604020202020204" pitchFamily="34" charset="0"/>
              <a:defRPr sz="21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buFont typeface="Arial" panose="020B0604020202020204" pitchFamily="34" charset="0"/>
              <a:defRPr sz="21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buFont typeface="Arial" panose="020B0604020202020204" pitchFamily="34" charset="0"/>
              <a:defRPr sz="21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buFont typeface="Arial" panose="020B0604020202020204" pitchFamily="34" charset="0"/>
              <a:defRPr sz="21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dirty="0"/>
              <a:t>计算机与信息学院</a:t>
            </a:r>
          </a:p>
        </p:txBody>
      </p:sp>
      <p:pic>
        <p:nvPicPr>
          <p:cNvPr id="10" name="图片 9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8584" y="1374032"/>
            <a:ext cx="7128380" cy="4104456"/>
          </a:xfrm>
          <a:prstGeom prst="rect">
            <a:avLst/>
          </a:prstGeom>
          <a:noFill/>
          <a:ln>
            <a:noFill/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65331540"/>
      </p:ext>
    </p:extLst>
  </p:cSld>
  <p:clrMapOvr>
    <a:masterClrMapping/>
  </p:clrMapOvr>
  <p:transition advTm="17691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 idx="4294967295"/>
          </p:nvPr>
        </p:nvSpPr>
        <p:spPr>
          <a:xfrm>
            <a:off x="1619250" y="477838"/>
            <a:ext cx="7524750" cy="863600"/>
          </a:xfrm>
        </p:spPr>
        <p:txBody>
          <a:bodyPr>
            <a:normAutofit/>
          </a:bodyPr>
          <a:lstStyle/>
          <a:p>
            <a:pPr lvl="1" algn="l" rtl="0">
              <a:lnSpc>
                <a:spcPct val="90000"/>
              </a:lnSpc>
              <a:spcBef>
                <a:spcPct val="0"/>
              </a:spcBef>
            </a:pPr>
            <a:r>
              <a:rPr lang="zh-CN" altLang="en-US" sz="28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中间</a:t>
            </a:r>
            <a:r>
              <a:rPr lang="zh-CN" altLang="en-US" sz="2800" dirty="0" smtClean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中心性分析</a:t>
            </a:r>
            <a:endParaRPr lang="zh-CN" altLang="en-US" sz="3600" dirty="0" smtClean="0">
              <a:solidFill>
                <a:schemeClr val="tx1"/>
              </a:solidFill>
              <a:latin typeface="Times New Roman" panose="02020603050405020304" pitchFamily="18" charset="0"/>
              <a:ea typeface="楷体" panose="02010609060101010101" pitchFamily="49" charset="-122"/>
            </a:endParaRPr>
          </a:p>
        </p:txBody>
      </p:sp>
      <p:sp>
        <p:nvSpPr>
          <p:cNvPr id="5123" name="内容占位符 2"/>
          <p:cNvSpPr>
            <a:spLocks noGrp="1"/>
          </p:cNvSpPr>
          <p:nvPr>
            <p:ph idx="4294967295"/>
          </p:nvPr>
        </p:nvSpPr>
        <p:spPr>
          <a:xfrm>
            <a:off x="1403648" y="1301751"/>
            <a:ext cx="7632700" cy="4614862"/>
          </a:xfrm>
        </p:spPr>
        <p:txBody>
          <a:bodyPr>
            <a:normAutofit/>
          </a:bodyPr>
          <a:lstStyle/>
          <a:p>
            <a:pPr lvl="1"/>
            <a:endParaRPr lang="en-US" altLang="zh-CN" sz="2000" dirty="0"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US" altLang="zh-CN" sz="2000" dirty="0" smtClean="0"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124" name="日期占位符 3"/>
          <p:cNvSpPr txBox="1">
            <a:spLocks noGrp="1" noChangeArrowheads="1"/>
          </p:cNvSpPr>
          <p:nvPr/>
        </p:nvSpPr>
        <p:spPr bwMode="auto">
          <a:xfrm>
            <a:off x="39688" y="6308725"/>
            <a:ext cx="1219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78366" tIns="39183" rIns="78366" bIns="39183"/>
          <a:lstStyle>
            <a:lvl1pPr defTabSz="784225">
              <a:spcBef>
                <a:spcPct val="20000"/>
              </a:spcBef>
              <a:buFont typeface="Wingdings" panose="05000000000000000000" pitchFamily="2" charset="2"/>
              <a:buChar char="Ø"/>
              <a:defRPr sz="2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 defTabSz="784225">
              <a:spcBef>
                <a:spcPct val="20000"/>
              </a:spcBef>
              <a:buFont typeface="Wingdings" panose="05000000000000000000" pitchFamily="2" charset="2"/>
              <a:buChar char="–"/>
              <a:defRPr sz="24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 defTabSz="784225">
              <a:spcBef>
                <a:spcPct val="20000"/>
              </a:spcBef>
              <a:buFont typeface="Wingdings" panose="05000000000000000000" pitchFamily="2" charset="2"/>
              <a:buChar char="•"/>
              <a:defRPr sz="21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 defTabSz="784225">
              <a:spcBef>
                <a:spcPct val="20000"/>
              </a:spcBef>
              <a:buFont typeface="Wingdings" panose="05000000000000000000" pitchFamily="2" charset="2"/>
              <a:buChar char="–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 defTabSz="784225">
              <a:spcBef>
                <a:spcPct val="20000"/>
              </a:spcBef>
              <a:buFont typeface="Wingdings" panose="05000000000000000000" pitchFamily="2" charset="2"/>
              <a:buChar char="»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defTabSz="784225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defTabSz="784225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defTabSz="784225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defTabSz="784225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fld id="{A6454FEC-D484-4487-9573-ACAAC52CD485}" type="datetime1">
              <a:rPr lang="zh-CN" altLang="en-US" sz="1800"/>
              <a:pPr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t>2017/4/5</a:t>
            </a:fld>
            <a:endParaRPr lang="en-US" altLang="zh-CN" sz="1800"/>
          </a:p>
        </p:txBody>
      </p:sp>
      <p:sp>
        <p:nvSpPr>
          <p:cNvPr id="5125" name="灯片编号占位符 4"/>
          <p:cNvSpPr txBox="1">
            <a:spLocks noGrp="1" noChangeArrowheads="1"/>
          </p:cNvSpPr>
          <p:nvPr/>
        </p:nvSpPr>
        <p:spPr bwMode="auto">
          <a:xfrm>
            <a:off x="6516216" y="6269038"/>
            <a:ext cx="2057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78366" tIns="39183" rIns="78366" bIns="39183"/>
          <a:lstStyle>
            <a:lvl1pPr defTabSz="784225">
              <a:spcBef>
                <a:spcPct val="20000"/>
              </a:spcBef>
              <a:buFont typeface="Wingdings" panose="05000000000000000000" pitchFamily="2" charset="2"/>
              <a:buChar char="Ø"/>
              <a:defRPr sz="2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 defTabSz="784225">
              <a:spcBef>
                <a:spcPct val="20000"/>
              </a:spcBef>
              <a:buFont typeface="Wingdings" panose="05000000000000000000" pitchFamily="2" charset="2"/>
              <a:buChar char="–"/>
              <a:defRPr sz="24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 defTabSz="784225">
              <a:spcBef>
                <a:spcPct val="20000"/>
              </a:spcBef>
              <a:buFont typeface="Wingdings" panose="05000000000000000000" pitchFamily="2" charset="2"/>
              <a:buChar char="•"/>
              <a:defRPr sz="21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 defTabSz="784225">
              <a:spcBef>
                <a:spcPct val="20000"/>
              </a:spcBef>
              <a:buFont typeface="Wingdings" panose="05000000000000000000" pitchFamily="2" charset="2"/>
              <a:buChar char="–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 defTabSz="784225">
              <a:spcBef>
                <a:spcPct val="20000"/>
              </a:spcBef>
              <a:buFont typeface="Wingdings" panose="05000000000000000000" pitchFamily="2" charset="2"/>
              <a:buChar char="»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defTabSz="784225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defTabSz="784225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defTabSz="784225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defTabSz="784225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fld id="{5D410048-4B2F-4C7A-B910-F1FE8B5E3E1A}" type="slidenum">
              <a:rPr lang="zh-CN" altLang="en-US" sz="1600" b="0"/>
              <a:pPr algn="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t>11</a:t>
            </a:fld>
            <a:endParaRPr lang="en-US" altLang="zh-CN" sz="1600" b="0" dirty="0"/>
          </a:p>
        </p:txBody>
      </p:sp>
      <p:sp>
        <p:nvSpPr>
          <p:cNvPr id="5126" name="Text Box 6"/>
          <p:cNvSpPr txBox="1">
            <a:spLocks noChangeArrowheads="1"/>
          </p:cNvSpPr>
          <p:nvPr/>
        </p:nvSpPr>
        <p:spPr bwMode="auto">
          <a:xfrm>
            <a:off x="325438" y="1693863"/>
            <a:ext cx="358775" cy="265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ctr">
              <a:buFont typeface="Arial" panose="020B0604020202020204" pitchFamily="34" charset="0"/>
              <a:defRPr sz="21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buFont typeface="Arial" panose="020B0604020202020204" pitchFamily="34" charset="0"/>
              <a:defRPr sz="21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buFont typeface="Arial" panose="020B0604020202020204" pitchFamily="34" charset="0"/>
              <a:defRPr sz="21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buFont typeface="Arial" panose="020B0604020202020204" pitchFamily="34" charset="0"/>
              <a:defRPr sz="21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buFont typeface="Arial" panose="020B0604020202020204" pitchFamily="34" charset="0"/>
              <a:defRPr sz="21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/>
              <a:t>计算机与信息学院</a:t>
            </a:r>
          </a:p>
        </p:txBody>
      </p:sp>
      <p:pic>
        <p:nvPicPr>
          <p:cNvPr id="11" name="图片 10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764" y="1556954"/>
            <a:ext cx="7025852" cy="4104456"/>
          </a:xfrm>
          <a:prstGeom prst="rect">
            <a:avLst/>
          </a:prstGeom>
          <a:noFill/>
          <a:ln>
            <a:noFill/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91071250"/>
      </p:ext>
    </p:extLst>
  </p:cSld>
  <p:clrMapOvr>
    <a:masterClrMapping/>
  </p:clrMapOvr>
  <p:transition advTm="17691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 idx="4294967295"/>
          </p:nvPr>
        </p:nvSpPr>
        <p:spPr>
          <a:xfrm>
            <a:off x="1619250" y="477838"/>
            <a:ext cx="7524750" cy="863600"/>
          </a:xfrm>
        </p:spPr>
        <p:txBody>
          <a:bodyPr>
            <a:normAutofit/>
          </a:bodyPr>
          <a:lstStyle/>
          <a:p>
            <a:pPr lvl="1" algn="l" rtl="0">
              <a:lnSpc>
                <a:spcPct val="90000"/>
              </a:lnSpc>
              <a:spcBef>
                <a:spcPct val="0"/>
              </a:spcBef>
            </a:pPr>
            <a:r>
              <a:rPr lang="zh-CN" altLang="en-US" sz="2800" dirty="0" smtClean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加权分析结果</a:t>
            </a:r>
            <a:endParaRPr lang="zh-CN" altLang="en-US" sz="3600" dirty="0" smtClean="0">
              <a:solidFill>
                <a:schemeClr val="tx1"/>
              </a:solidFill>
              <a:latin typeface="Times New Roman" panose="02020603050405020304" pitchFamily="18" charset="0"/>
              <a:ea typeface="楷体" panose="02010609060101010101" pitchFamily="49" charset="-122"/>
            </a:endParaRPr>
          </a:p>
        </p:txBody>
      </p:sp>
      <p:sp>
        <p:nvSpPr>
          <p:cNvPr id="5123" name="内容占位符 2"/>
          <p:cNvSpPr>
            <a:spLocks noGrp="1"/>
          </p:cNvSpPr>
          <p:nvPr>
            <p:ph idx="4294967295"/>
          </p:nvPr>
        </p:nvSpPr>
        <p:spPr>
          <a:xfrm>
            <a:off x="1403648" y="1301750"/>
            <a:ext cx="7632700" cy="5295601"/>
          </a:xfrm>
        </p:spPr>
        <p:txBody>
          <a:bodyPr>
            <a:normAutofit/>
          </a:bodyPr>
          <a:lstStyle/>
          <a:p>
            <a:pPr lvl="1"/>
            <a:endParaRPr lang="en-US" altLang="zh-CN" sz="2000" dirty="0"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US" altLang="zh-CN" sz="2000" dirty="0" smtClean="0"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124" name="日期占位符 3"/>
          <p:cNvSpPr txBox="1">
            <a:spLocks noGrp="1" noChangeArrowheads="1"/>
          </p:cNvSpPr>
          <p:nvPr/>
        </p:nvSpPr>
        <p:spPr bwMode="auto">
          <a:xfrm>
            <a:off x="39688" y="6308725"/>
            <a:ext cx="1219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78366" tIns="39183" rIns="78366" bIns="39183"/>
          <a:lstStyle>
            <a:lvl1pPr defTabSz="784225">
              <a:spcBef>
                <a:spcPct val="20000"/>
              </a:spcBef>
              <a:buFont typeface="Wingdings" panose="05000000000000000000" pitchFamily="2" charset="2"/>
              <a:buChar char="Ø"/>
              <a:defRPr sz="2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 defTabSz="784225">
              <a:spcBef>
                <a:spcPct val="20000"/>
              </a:spcBef>
              <a:buFont typeface="Wingdings" panose="05000000000000000000" pitchFamily="2" charset="2"/>
              <a:buChar char="–"/>
              <a:defRPr sz="24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 defTabSz="784225">
              <a:spcBef>
                <a:spcPct val="20000"/>
              </a:spcBef>
              <a:buFont typeface="Wingdings" panose="05000000000000000000" pitchFamily="2" charset="2"/>
              <a:buChar char="•"/>
              <a:defRPr sz="21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 defTabSz="784225">
              <a:spcBef>
                <a:spcPct val="20000"/>
              </a:spcBef>
              <a:buFont typeface="Wingdings" panose="05000000000000000000" pitchFamily="2" charset="2"/>
              <a:buChar char="–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 defTabSz="784225">
              <a:spcBef>
                <a:spcPct val="20000"/>
              </a:spcBef>
              <a:buFont typeface="Wingdings" panose="05000000000000000000" pitchFamily="2" charset="2"/>
              <a:buChar char="»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defTabSz="784225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defTabSz="784225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defTabSz="784225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defTabSz="784225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fld id="{A6454FEC-D484-4487-9573-ACAAC52CD485}" type="datetime1">
              <a:rPr lang="zh-CN" altLang="en-US" sz="1800"/>
              <a:pPr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t>2017/4/5</a:t>
            </a:fld>
            <a:endParaRPr lang="en-US" altLang="zh-CN" sz="1800"/>
          </a:p>
        </p:txBody>
      </p:sp>
      <p:sp>
        <p:nvSpPr>
          <p:cNvPr id="5125" name="灯片编号占位符 4"/>
          <p:cNvSpPr txBox="1">
            <a:spLocks noGrp="1" noChangeArrowheads="1"/>
          </p:cNvSpPr>
          <p:nvPr/>
        </p:nvSpPr>
        <p:spPr bwMode="auto">
          <a:xfrm>
            <a:off x="6516216" y="6269038"/>
            <a:ext cx="2057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78366" tIns="39183" rIns="78366" bIns="39183"/>
          <a:lstStyle>
            <a:lvl1pPr defTabSz="784225">
              <a:spcBef>
                <a:spcPct val="20000"/>
              </a:spcBef>
              <a:buFont typeface="Wingdings" panose="05000000000000000000" pitchFamily="2" charset="2"/>
              <a:buChar char="Ø"/>
              <a:defRPr sz="2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 defTabSz="784225">
              <a:spcBef>
                <a:spcPct val="20000"/>
              </a:spcBef>
              <a:buFont typeface="Wingdings" panose="05000000000000000000" pitchFamily="2" charset="2"/>
              <a:buChar char="–"/>
              <a:defRPr sz="24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 defTabSz="784225">
              <a:spcBef>
                <a:spcPct val="20000"/>
              </a:spcBef>
              <a:buFont typeface="Wingdings" panose="05000000000000000000" pitchFamily="2" charset="2"/>
              <a:buChar char="•"/>
              <a:defRPr sz="21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 defTabSz="784225">
              <a:spcBef>
                <a:spcPct val="20000"/>
              </a:spcBef>
              <a:buFont typeface="Wingdings" panose="05000000000000000000" pitchFamily="2" charset="2"/>
              <a:buChar char="–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 defTabSz="784225">
              <a:spcBef>
                <a:spcPct val="20000"/>
              </a:spcBef>
              <a:buFont typeface="Wingdings" panose="05000000000000000000" pitchFamily="2" charset="2"/>
              <a:buChar char="»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defTabSz="784225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defTabSz="784225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defTabSz="784225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defTabSz="784225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fld id="{5D410048-4B2F-4C7A-B910-F1FE8B5E3E1A}" type="slidenum">
              <a:rPr lang="zh-CN" altLang="en-US" sz="1600" b="0"/>
              <a:pPr algn="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t>12</a:t>
            </a:fld>
            <a:endParaRPr lang="en-US" altLang="zh-CN" sz="1600" b="0" dirty="0"/>
          </a:p>
        </p:txBody>
      </p:sp>
      <p:sp>
        <p:nvSpPr>
          <p:cNvPr id="5126" name="Text Box 6"/>
          <p:cNvSpPr txBox="1">
            <a:spLocks noChangeArrowheads="1"/>
          </p:cNvSpPr>
          <p:nvPr/>
        </p:nvSpPr>
        <p:spPr bwMode="auto">
          <a:xfrm>
            <a:off x="325438" y="1693863"/>
            <a:ext cx="358775" cy="265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ctr">
              <a:buFont typeface="Arial" panose="020B0604020202020204" pitchFamily="34" charset="0"/>
              <a:defRPr sz="21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buFont typeface="Arial" panose="020B0604020202020204" pitchFamily="34" charset="0"/>
              <a:defRPr sz="21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buFont typeface="Arial" panose="020B0604020202020204" pitchFamily="34" charset="0"/>
              <a:defRPr sz="21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buFont typeface="Arial" panose="020B0604020202020204" pitchFamily="34" charset="0"/>
              <a:defRPr sz="21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buFont typeface="Arial" panose="020B0604020202020204" pitchFamily="34" charset="0"/>
              <a:defRPr sz="21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/>
              <a:t>计算机与信息学院</a:t>
            </a: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0398096"/>
              </p:ext>
            </p:extLst>
          </p:nvPr>
        </p:nvGraphicFramePr>
        <p:xfrm>
          <a:off x="2051720" y="1341438"/>
          <a:ext cx="5760639" cy="5006980"/>
        </p:xfrm>
        <a:graphic>
          <a:graphicData uri="http://schemas.openxmlformats.org/drawingml/2006/table">
            <a:tbl>
              <a:tblPr firstCol="1">
                <a:tableStyleId>{5940675A-B579-460E-94D1-54222C63F5DA}</a:tableStyleId>
              </a:tblPr>
              <a:tblGrid>
                <a:gridCol w="1441315"/>
                <a:gridCol w="1567050"/>
                <a:gridCol w="2752274"/>
              </a:tblGrid>
              <a:tr h="310615"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基因名称</a:t>
                      </a:r>
                      <a:endParaRPr lang="zh-CN" sz="1600" kern="100" dirty="0">
                        <a:effectLst/>
                        <a:latin typeface="楷体" panose="02010609060101010101" pitchFamily="49" charset="-122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797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加权数值</a:t>
                      </a:r>
                      <a:endParaRPr lang="zh-CN" sz="1600" kern="100">
                        <a:effectLst/>
                        <a:latin typeface="楷体" panose="02010609060101010101" pitchFamily="49" charset="-122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797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是否与</a:t>
                      </a:r>
                      <a:r>
                        <a:rPr lang="en-US" sz="1600" kern="100" dirty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breast cancer</a:t>
                      </a:r>
                      <a:r>
                        <a:rPr lang="zh-CN" sz="1600" kern="100" dirty="0"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相关</a:t>
                      </a:r>
                      <a:endParaRPr lang="zh-CN" sz="1600" kern="100" dirty="0">
                        <a:effectLst/>
                        <a:latin typeface="楷体" panose="02010609060101010101" pitchFamily="49" charset="-122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313091">
                <a:tc>
                  <a:txBody>
                    <a:bodyPr/>
                    <a:lstStyle/>
                    <a:p>
                      <a:pPr indent="26797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BRCA1</a:t>
                      </a:r>
                      <a:endParaRPr lang="zh-CN" sz="1600" kern="100" dirty="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797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0.6109</a:t>
                      </a:r>
                      <a:endParaRPr lang="zh-CN" sz="1600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797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YES</a:t>
                      </a:r>
                      <a:endParaRPr lang="zh-CN" sz="1600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313091">
                <a:tc>
                  <a:txBody>
                    <a:bodyPr/>
                    <a:lstStyle/>
                    <a:p>
                      <a:pPr indent="26797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HER2</a:t>
                      </a:r>
                      <a:endParaRPr lang="zh-CN" sz="1600" kern="100" dirty="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797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0.5806</a:t>
                      </a:r>
                      <a:endParaRPr lang="zh-CN" sz="1600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797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YES</a:t>
                      </a:r>
                      <a:endParaRPr lang="zh-CN" sz="1600" kern="100" dirty="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313091">
                <a:tc>
                  <a:txBody>
                    <a:bodyPr/>
                    <a:lstStyle/>
                    <a:p>
                      <a:pPr indent="26797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MB</a:t>
                      </a:r>
                      <a:endParaRPr lang="zh-CN" sz="1600" kern="100" dirty="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26797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0.5648</a:t>
                      </a:r>
                      <a:endParaRPr lang="zh-CN" sz="1600" kern="100" dirty="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26797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NO</a:t>
                      </a:r>
                      <a:endParaRPr lang="zh-CN" sz="1600" kern="100" dirty="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13091">
                <a:tc>
                  <a:txBody>
                    <a:bodyPr/>
                    <a:lstStyle/>
                    <a:p>
                      <a:pPr indent="26797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HOX</a:t>
                      </a:r>
                      <a:endParaRPr lang="zh-CN" sz="1600" kern="100" dirty="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797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0.5067</a:t>
                      </a:r>
                      <a:endParaRPr lang="zh-CN" sz="1600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797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YES</a:t>
                      </a:r>
                      <a:endParaRPr lang="zh-CN" sz="1600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313091">
                <a:tc>
                  <a:txBody>
                    <a:bodyPr/>
                    <a:lstStyle/>
                    <a:p>
                      <a:pPr indent="26797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SYK</a:t>
                      </a:r>
                      <a:endParaRPr lang="zh-CN" sz="1600" kern="100" dirty="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797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0.5067</a:t>
                      </a:r>
                      <a:endParaRPr lang="zh-CN" sz="1600" kern="100" dirty="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797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YES</a:t>
                      </a:r>
                      <a:endParaRPr lang="zh-CN" sz="1600" kern="100" dirty="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313091">
                <a:tc>
                  <a:txBody>
                    <a:bodyPr/>
                    <a:lstStyle/>
                    <a:p>
                      <a:pPr indent="26797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EGFR</a:t>
                      </a:r>
                      <a:endParaRPr lang="zh-CN" sz="1600" kern="100" dirty="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797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0.2814</a:t>
                      </a:r>
                      <a:endParaRPr lang="zh-CN" sz="1600" kern="100" dirty="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797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YES</a:t>
                      </a:r>
                      <a:endParaRPr lang="zh-CN" sz="1600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313091">
                <a:tc>
                  <a:txBody>
                    <a:bodyPr/>
                    <a:lstStyle/>
                    <a:p>
                      <a:pPr indent="26797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ERBB2</a:t>
                      </a:r>
                      <a:endParaRPr lang="zh-CN" sz="1600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797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0.2368</a:t>
                      </a:r>
                      <a:endParaRPr lang="zh-CN" sz="1600" kern="100" dirty="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797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YES</a:t>
                      </a:r>
                      <a:endParaRPr lang="zh-CN" sz="1600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313091">
                <a:tc>
                  <a:txBody>
                    <a:bodyPr/>
                    <a:lstStyle/>
                    <a:p>
                      <a:pPr indent="26797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BRCA2</a:t>
                      </a:r>
                      <a:endParaRPr lang="zh-CN" sz="1600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797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0.2298</a:t>
                      </a:r>
                      <a:endParaRPr lang="zh-CN" sz="1600" kern="100" dirty="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797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YES</a:t>
                      </a:r>
                      <a:endParaRPr lang="zh-CN" sz="1600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313091">
                <a:tc>
                  <a:txBody>
                    <a:bodyPr/>
                    <a:lstStyle/>
                    <a:p>
                      <a:pPr indent="26797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D1</a:t>
                      </a:r>
                      <a:endParaRPr lang="zh-CN" sz="1600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797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0.2151</a:t>
                      </a:r>
                      <a:endParaRPr lang="zh-CN" sz="1600" kern="100" dirty="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797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YES</a:t>
                      </a:r>
                      <a:endParaRPr lang="zh-CN" sz="1600" kern="100" dirty="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313091">
                <a:tc>
                  <a:txBody>
                    <a:bodyPr/>
                    <a:lstStyle/>
                    <a:p>
                      <a:pPr indent="26797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MYC</a:t>
                      </a:r>
                      <a:endParaRPr lang="zh-CN" sz="1600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797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0.2120</a:t>
                      </a:r>
                      <a:endParaRPr lang="zh-CN" sz="1600" kern="100" dirty="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797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YES</a:t>
                      </a:r>
                      <a:endParaRPr lang="zh-CN" sz="1600" kern="100" dirty="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313091">
                <a:tc>
                  <a:txBody>
                    <a:bodyPr/>
                    <a:lstStyle/>
                    <a:p>
                      <a:pPr indent="26797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PR</a:t>
                      </a:r>
                      <a:endParaRPr lang="zh-CN" sz="1600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797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0.1882</a:t>
                      </a:r>
                      <a:endParaRPr lang="zh-CN" sz="1600" kern="100" dirty="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797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YES</a:t>
                      </a:r>
                      <a:endParaRPr lang="zh-CN" sz="1600" kern="100" dirty="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313091">
                <a:tc>
                  <a:txBody>
                    <a:bodyPr/>
                    <a:lstStyle/>
                    <a:p>
                      <a:pPr indent="26797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VEGF</a:t>
                      </a:r>
                      <a:endParaRPr lang="zh-CN" sz="1600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797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0.1665</a:t>
                      </a:r>
                      <a:endParaRPr lang="zh-CN" sz="1600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797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YES</a:t>
                      </a:r>
                      <a:endParaRPr lang="zh-CN" sz="1600" kern="100" dirty="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313091">
                <a:tc>
                  <a:txBody>
                    <a:bodyPr/>
                    <a:lstStyle/>
                    <a:p>
                      <a:pPr indent="26797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EGF</a:t>
                      </a:r>
                      <a:endParaRPr lang="zh-CN" sz="1600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797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0.1617</a:t>
                      </a:r>
                      <a:endParaRPr lang="zh-CN" sz="1600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797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YES</a:t>
                      </a:r>
                      <a:endParaRPr lang="zh-CN" sz="1600" kern="100" dirty="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313091">
                <a:tc>
                  <a:txBody>
                    <a:bodyPr/>
                    <a:lstStyle/>
                    <a:p>
                      <a:pPr indent="26797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PRO</a:t>
                      </a:r>
                      <a:endParaRPr lang="zh-CN" sz="1600" kern="100" dirty="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26797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0.1497</a:t>
                      </a:r>
                      <a:endParaRPr lang="zh-CN" sz="1600" kern="100" dirty="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26797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NO</a:t>
                      </a:r>
                      <a:endParaRPr lang="zh-CN" sz="1600" kern="100" dirty="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13091">
                <a:tc>
                  <a:txBody>
                    <a:bodyPr/>
                    <a:lstStyle/>
                    <a:p>
                      <a:pPr indent="26797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SRC</a:t>
                      </a:r>
                      <a:endParaRPr lang="zh-CN" sz="1600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797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0.1410</a:t>
                      </a:r>
                      <a:endParaRPr lang="zh-CN" sz="1600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797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YES</a:t>
                      </a:r>
                      <a:endParaRPr lang="zh-CN" sz="1600" kern="100" dirty="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2773961015"/>
      </p:ext>
    </p:extLst>
  </p:cSld>
  <p:clrMapOvr>
    <a:masterClrMapping/>
  </p:clrMapOvr>
  <p:transition advTm="17691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内容占位符 2"/>
          <p:cNvSpPr>
            <a:spLocks noGrp="1"/>
          </p:cNvSpPr>
          <p:nvPr>
            <p:ph idx="4294967295"/>
          </p:nvPr>
        </p:nvSpPr>
        <p:spPr>
          <a:xfrm>
            <a:off x="1488956" y="836712"/>
            <a:ext cx="7632700" cy="4614862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  <a:defRPr/>
            </a:pP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生物实体关系抽取问题定义和研究背景</a:t>
            </a:r>
            <a:endParaRPr lang="en-US" altLang="zh-CN" sz="20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buFont typeface="Wingdings" panose="05000000000000000000" pitchFamily="2" charset="2"/>
              <a:buChar char="Ø"/>
              <a:defRPr/>
            </a:pPr>
            <a:r>
              <a:rPr lang="zh-CN" altLang="en-US" sz="20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基于规则和基于机器学习的生物实体关系抽取</a:t>
            </a:r>
            <a:endParaRPr lang="en-US" altLang="zh-CN" sz="2000" dirty="0" smtClean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lvl="1"/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基于规则的关系抽取技术</a:t>
            </a:r>
            <a:endParaRPr lang="en-US" altLang="zh-CN" sz="20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lvl="2"/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基于规则的关系抽取系统实验结果</a:t>
            </a:r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lvl="2"/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无监督的大规模的实体关系图构建和</a:t>
            </a:r>
            <a:r>
              <a:rPr lang="zh-CN" altLang="en-US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分析</a:t>
            </a:r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lvl="1"/>
            <a:r>
              <a:rPr lang="zh-CN" altLang="en-US" sz="20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基于机器学习的关系抽取技术</a:t>
            </a:r>
            <a:endParaRPr lang="en-US" altLang="zh-CN" sz="2000" dirty="0" smtClean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lvl="2"/>
            <a:r>
              <a:rPr lang="zh-CN" altLang="en-US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基于机器学习的关系抽取系统实验结果</a:t>
            </a:r>
            <a:endParaRPr lang="en-US" altLang="zh-CN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buFont typeface="Wingdings" panose="05000000000000000000" pitchFamily="2" charset="2"/>
              <a:buChar char="Ø"/>
              <a:defRPr/>
            </a:pP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基于神经网络的生物实体关系抽取</a:t>
            </a:r>
            <a:endParaRPr lang="en-US" altLang="zh-CN" sz="20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lvl="1"/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基于神经网络的自然语言处理</a:t>
            </a:r>
            <a:endParaRPr lang="en-US" altLang="zh-CN" sz="20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lvl="1"/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基于</a:t>
            </a:r>
            <a:r>
              <a:rPr lang="en-US" altLang="zh-CN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CNN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的关系抽取系统</a:t>
            </a: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构建以及实验结果分析</a:t>
            </a:r>
            <a:endParaRPr lang="en-US" altLang="zh-CN" sz="2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lvl="1"/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基于</a:t>
            </a:r>
            <a:r>
              <a:rPr lang="en-US" altLang="zh-CN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RNN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的关系抽取系统</a:t>
            </a: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构建以及实验结果分析</a:t>
            </a:r>
            <a:endParaRPr lang="en-US" altLang="zh-CN" sz="20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buFont typeface="Wingdings" panose="05000000000000000000" pitchFamily="2" charset="2"/>
              <a:buChar char="Ø"/>
              <a:defRPr/>
            </a:pP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总结</a:t>
            </a:r>
            <a:endParaRPr lang="zh-CN" altLang="en-US" sz="2000" b="1" dirty="0" smtClean="0">
              <a:solidFill>
                <a:srgbClr val="FF0000"/>
              </a:solidFill>
              <a:latin typeface="Cambria Math" panose="02040503050406030204" pitchFamily="18" charset="0"/>
            </a:endParaRPr>
          </a:p>
          <a:p>
            <a:pPr>
              <a:defRPr/>
            </a:pPr>
            <a:endParaRPr lang="zh-CN" altLang="en-US" sz="2800" b="1" dirty="0" smtClean="0">
              <a:solidFill>
                <a:srgbClr val="FF0000"/>
              </a:solidFill>
              <a:latin typeface="Cambria Math" panose="02040503050406030204" pitchFamily="18" charset="0"/>
            </a:endParaRPr>
          </a:p>
          <a:p>
            <a:pPr>
              <a:buFont typeface="Wingdings" panose="05000000000000000000" pitchFamily="2" charset="2"/>
              <a:buNone/>
              <a:defRPr/>
            </a:pPr>
            <a:endParaRPr lang="es-ES" altLang="en-US" sz="2800" i="1" dirty="0" smtClean="0">
              <a:latin typeface="Cambria Math" panose="02040503050406030204" pitchFamily="18" charset="0"/>
              <a:ea typeface="Cambria Math" panose="02040503050406030204" pitchFamily="18" charset="0"/>
              <a:cs typeface="Times New Roman" panose="02020603050405020304" pitchFamily="18" charset="0"/>
            </a:endParaRPr>
          </a:p>
          <a:p>
            <a:pPr>
              <a:buNone/>
              <a:defRPr/>
            </a:pPr>
            <a:endParaRPr lang="zh-CN" alt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buFont typeface="Wingdings" panose="05000000000000000000" pitchFamily="2" charset="2"/>
              <a:buNone/>
              <a:defRPr/>
            </a:pPr>
            <a:endParaRPr lang="es-ES" altLang="en-US" sz="2800" i="1" dirty="0" smtClean="0">
              <a:latin typeface="Cambria Math" panose="02040503050406030204" pitchFamily="18" charset="0"/>
              <a:ea typeface="Cambria Math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5124" name="日期占位符 3"/>
          <p:cNvSpPr txBox="1">
            <a:spLocks noGrp="1" noChangeArrowheads="1"/>
          </p:cNvSpPr>
          <p:nvPr/>
        </p:nvSpPr>
        <p:spPr bwMode="auto">
          <a:xfrm>
            <a:off x="39688" y="6308725"/>
            <a:ext cx="1219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78366" tIns="39183" rIns="78366" bIns="39183"/>
          <a:lstStyle>
            <a:lvl1pPr defTabSz="784225">
              <a:spcBef>
                <a:spcPct val="20000"/>
              </a:spcBef>
              <a:buFont typeface="Wingdings" panose="05000000000000000000" pitchFamily="2" charset="2"/>
              <a:buChar char="Ø"/>
              <a:defRPr sz="2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 defTabSz="784225">
              <a:spcBef>
                <a:spcPct val="20000"/>
              </a:spcBef>
              <a:buFont typeface="Wingdings" panose="05000000000000000000" pitchFamily="2" charset="2"/>
              <a:buChar char="–"/>
              <a:defRPr sz="24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 defTabSz="784225">
              <a:spcBef>
                <a:spcPct val="20000"/>
              </a:spcBef>
              <a:buFont typeface="Wingdings" panose="05000000000000000000" pitchFamily="2" charset="2"/>
              <a:buChar char="•"/>
              <a:defRPr sz="21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 defTabSz="784225">
              <a:spcBef>
                <a:spcPct val="20000"/>
              </a:spcBef>
              <a:buFont typeface="Wingdings" panose="05000000000000000000" pitchFamily="2" charset="2"/>
              <a:buChar char="–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 defTabSz="784225">
              <a:spcBef>
                <a:spcPct val="20000"/>
              </a:spcBef>
              <a:buFont typeface="Wingdings" panose="05000000000000000000" pitchFamily="2" charset="2"/>
              <a:buChar char="»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defTabSz="784225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defTabSz="784225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defTabSz="784225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defTabSz="784225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fld id="{A6454FEC-D484-4487-9573-ACAAC52CD485}" type="datetime1">
              <a:rPr lang="zh-CN" altLang="en-US" sz="1800"/>
              <a:pPr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t>2017/4/5</a:t>
            </a:fld>
            <a:endParaRPr lang="en-US" altLang="zh-CN" sz="1800"/>
          </a:p>
        </p:txBody>
      </p:sp>
      <p:sp>
        <p:nvSpPr>
          <p:cNvPr id="5125" name="灯片编号占位符 4"/>
          <p:cNvSpPr txBox="1">
            <a:spLocks noGrp="1" noChangeArrowheads="1"/>
          </p:cNvSpPr>
          <p:nvPr/>
        </p:nvSpPr>
        <p:spPr bwMode="auto">
          <a:xfrm>
            <a:off x="6553200" y="6248400"/>
            <a:ext cx="2057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78366" tIns="39183" rIns="78366" bIns="39183"/>
          <a:lstStyle>
            <a:lvl1pPr defTabSz="784225">
              <a:spcBef>
                <a:spcPct val="20000"/>
              </a:spcBef>
              <a:buFont typeface="Wingdings" panose="05000000000000000000" pitchFamily="2" charset="2"/>
              <a:buChar char="Ø"/>
              <a:defRPr sz="2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 defTabSz="784225">
              <a:spcBef>
                <a:spcPct val="20000"/>
              </a:spcBef>
              <a:buFont typeface="Wingdings" panose="05000000000000000000" pitchFamily="2" charset="2"/>
              <a:buChar char="–"/>
              <a:defRPr sz="24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 defTabSz="784225">
              <a:spcBef>
                <a:spcPct val="20000"/>
              </a:spcBef>
              <a:buFont typeface="Wingdings" panose="05000000000000000000" pitchFamily="2" charset="2"/>
              <a:buChar char="•"/>
              <a:defRPr sz="21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 defTabSz="784225">
              <a:spcBef>
                <a:spcPct val="20000"/>
              </a:spcBef>
              <a:buFont typeface="Wingdings" panose="05000000000000000000" pitchFamily="2" charset="2"/>
              <a:buChar char="–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 defTabSz="784225">
              <a:spcBef>
                <a:spcPct val="20000"/>
              </a:spcBef>
              <a:buFont typeface="Wingdings" panose="05000000000000000000" pitchFamily="2" charset="2"/>
              <a:buChar char="»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defTabSz="784225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defTabSz="784225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defTabSz="784225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defTabSz="784225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fld id="{5D410048-4B2F-4C7A-B910-F1FE8B5E3E1A}" type="slidenum">
              <a:rPr lang="zh-CN" altLang="en-US" sz="1600" b="0"/>
              <a:pPr algn="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t>13</a:t>
            </a:fld>
            <a:endParaRPr lang="en-US" altLang="zh-CN" sz="1600" b="0"/>
          </a:p>
        </p:txBody>
      </p:sp>
      <p:sp>
        <p:nvSpPr>
          <p:cNvPr id="5126" name="Text Box 6"/>
          <p:cNvSpPr txBox="1">
            <a:spLocks noChangeArrowheads="1"/>
          </p:cNvSpPr>
          <p:nvPr/>
        </p:nvSpPr>
        <p:spPr bwMode="auto">
          <a:xfrm>
            <a:off x="325438" y="1693863"/>
            <a:ext cx="358775" cy="265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ctr">
              <a:buFont typeface="Arial" panose="020B0604020202020204" pitchFamily="34" charset="0"/>
              <a:defRPr sz="21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buFont typeface="Arial" panose="020B0604020202020204" pitchFamily="34" charset="0"/>
              <a:defRPr sz="21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buFont typeface="Arial" panose="020B0604020202020204" pitchFamily="34" charset="0"/>
              <a:defRPr sz="21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buFont typeface="Arial" panose="020B0604020202020204" pitchFamily="34" charset="0"/>
              <a:defRPr sz="21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buFont typeface="Arial" panose="020B0604020202020204" pitchFamily="34" charset="0"/>
              <a:defRPr sz="21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/>
              <a:t>计算机与信息学院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83316424"/>
      </p:ext>
    </p:extLst>
  </p:cSld>
  <p:clrMapOvr>
    <a:masterClrMapping/>
  </p:clrMapOvr>
  <p:transition advTm="17691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5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5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" dur="2000" fill="hold"/>
                                        <p:tgtEl>
                                          <p:spTgt spid="51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1" dur="indefinite"/>
                                        <p:tgtEl>
                                          <p:spTgt spid="5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2" dur="indefinite"/>
                                        <p:tgtEl>
                                          <p:spTgt spid="5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4" dur="indefinite"/>
                                        <p:tgtEl>
                                          <p:spTgt spid="51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5" dur="indefinite"/>
                                        <p:tgtEl>
                                          <p:spTgt spid="51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7" dur="indefinite"/>
                                        <p:tgtEl>
                                          <p:spTgt spid="51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8" dur="indefinite"/>
                                        <p:tgtEl>
                                          <p:spTgt spid="51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" dur="2000" fill="hold"/>
                                        <p:tgtEl>
                                          <p:spTgt spid="51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2" dur="indefinite"/>
                                        <p:tgtEl>
                                          <p:spTgt spid="51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3" dur="indefinite"/>
                                        <p:tgtEl>
                                          <p:spTgt spid="51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5" dur="indefinite"/>
                                        <p:tgtEl>
                                          <p:spTgt spid="51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6" dur="indefinite"/>
                                        <p:tgtEl>
                                          <p:spTgt spid="51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8" dur="indefinite"/>
                                        <p:tgtEl>
                                          <p:spTgt spid="51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9" dur="indefinite"/>
                                        <p:tgtEl>
                                          <p:spTgt spid="51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1" dur="indefinite"/>
                                        <p:tgtEl>
                                          <p:spTgt spid="512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2" dur="indefinite"/>
                                        <p:tgtEl>
                                          <p:spTgt spid="512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4" dur="indefinite"/>
                                        <p:tgtEl>
                                          <p:spTgt spid="512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5" dur="indefinite"/>
                                        <p:tgtEl>
                                          <p:spTgt spid="512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7" dur="indefinite"/>
                                        <p:tgtEl>
                                          <p:spTgt spid="512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8" dur="indefinite"/>
                                        <p:tgtEl>
                                          <p:spTgt spid="512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 idx="4294967295"/>
          </p:nvPr>
        </p:nvSpPr>
        <p:spPr>
          <a:xfrm>
            <a:off x="1619250" y="477838"/>
            <a:ext cx="7524750" cy="863600"/>
          </a:xfrm>
        </p:spPr>
        <p:txBody>
          <a:bodyPr>
            <a:normAutofit/>
          </a:bodyPr>
          <a:lstStyle/>
          <a:p>
            <a:pPr lvl="1" algn="l" rtl="0">
              <a:lnSpc>
                <a:spcPct val="90000"/>
              </a:lnSpc>
              <a:spcBef>
                <a:spcPct val="0"/>
              </a:spcBef>
            </a:pPr>
            <a:r>
              <a:rPr lang="zh-CN" altLang="en-US" sz="2800" dirty="0" smtClean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基于机器学习的关系抽取</a:t>
            </a:r>
            <a:endParaRPr lang="zh-CN" altLang="en-US" sz="3600" dirty="0" smtClean="0">
              <a:solidFill>
                <a:schemeClr val="tx1"/>
              </a:solidFill>
              <a:latin typeface="Times New Roman" panose="02020603050405020304" pitchFamily="18" charset="0"/>
              <a:ea typeface="楷体" panose="02010609060101010101" pitchFamily="49" charset="-122"/>
            </a:endParaRPr>
          </a:p>
        </p:txBody>
      </p:sp>
      <p:sp>
        <p:nvSpPr>
          <p:cNvPr id="5123" name="内容占位符 2"/>
          <p:cNvSpPr>
            <a:spLocks noGrp="1"/>
          </p:cNvSpPr>
          <p:nvPr>
            <p:ph idx="4294967295"/>
          </p:nvPr>
        </p:nvSpPr>
        <p:spPr>
          <a:xfrm>
            <a:off x="1403648" y="1301751"/>
            <a:ext cx="7632700" cy="4614862"/>
          </a:xfrm>
        </p:spPr>
        <p:txBody>
          <a:bodyPr>
            <a:normAutofit/>
          </a:bodyPr>
          <a:lstStyle/>
          <a:p>
            <a:pPr lvl="1"/>
            <a:endParaRPr lang="en-US" altLang="zh-CN" sz="2000" dirty="0"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US" altLang="zh-CN" sz="2000" dirty="0" smtClean="0"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124" name="日期占位符 3"/>
          <p:cNvSpPr txBox="1">
            <a:spLocks noGrp="1" noChangeArrowheads="1"/>
          </p:cNvSpPr>
          <p:nvPr/>
        </p:nvSpPr>
        <p:spPr bwMode="auto">
          <a:xfrm>
            <a:off x="39688" y="6308725"/>
            <a:ext cx="1219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78366" tIns="39183" rIns="78366" bIns="39183"/>
          <a:lstStyle>
            <a:lvl1pPr defTabSz="784225">
              <a:spcBef>
                <a:spcPct val="20000"/>
              </a:spcBef>
              <a:buFont typeface="Wingdings" panose="05000000000000000000" pitchFamily="2" charset="2"/>
              <a:buChar char="Ø"/>
              <a:defRPr sz="2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 defTabSz="784225">
              <a:spcBef>
                <a:spcPct val="20000"/>
              </a:spcBef>
              <a:buFont typeface="Wingdings" panose="05000000000000000000" pitchFamily="2" charset="2"/>
              <a:buChar char="–"/>
              <a:defRPr sz="24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 defTabSz="784225">
              <a:spcBef>
                <a:spcPct val="20000"/>
              </a:spcBef>
              <a:buFont typeface="Wingdings" panose="05000000000000000000" pitchFamily="2" charset="2"/>
              <a:buChar char="•"/>
              <a:defRPr sz="21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 defTabSz="784225">
              <a:spcBef>
                <a:spcPct val="20000"/>
              </a:spcBef>
              <a:buFont typeface="Wingdings" panose="05000000000000000000" pitchFamily="2" charset="2"/>
              <a:buChar char="–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 defTabSz="784225">
              <a:spcBef>
                <a:spcPct val="20000"/>
              </a:spcBef>
              <a:buFont typeface="Wingdings" panose="05000000000000000000" pitchFamily="2" charset="2"/>
              <a:buChar char="»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defTabSz="784225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defTabSz="784225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defTabSz="784225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defTabSz="784225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fld id="{A6454FEC-D484-4487-9573-ACAAC52CD485}" type="datetime1">
              <a:rPr lang="zh-CN" altLang="en-US" sz="1800"/>
              <a:pPr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t>2017/4/5</a:t>
            </a:fld>
            <a:endParaRPr lang="en-US" altLang="zh-CN" sz="1800"/>
          </a:p>
        </p:txBody>
      </p:sp>
      <p:sp>
        <p:nvSpPr>
          <p:cNvPr id="5125" name="灯片编号占位符 4"/>
          <p:cNvSpPr txBox="1">
            <a:spLocks noGrp="1" noChangeArrowheads="1"/>
          </p:cNvSpPr>
          <p:nvPr/>
        </p:nvSpPr>
        <p:spPr bwMode="auto">
          <a:xfrm>
            <a:off x="6516216" y="6269038"/>
            <a:ext cx="2057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78366" tIns="39183" rIns="78366" bIns="39183"/>
          <a:lstStyle>
            <a:lvl1pPr defTabSz="784225">
              <a:spcBef>
                <a:spcPct val="20000"/>
              </a:spcBef>
              <a:buFont typeface="Wingdings" panose="05000000000000000000" pitchFamily="2" charset="2"/>
              <a:buChar char="Ø"/>
              <a:defRPr sz="2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 defTabSz="784225">
              <a:spcBef>
                <a:spcPct val="20000"/>
              </a:spcBef>
              <a:buFont typeface="Wingdings" panose="05000000000000000000" pitchFamily="2" charset="2"/>
              <a:buChar char="–"/>
              <a:defRPr sz="24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 defTabSz="784225">
              <a:spcBef>
                <a:spcPct val="20000"/>
              </a:spcBef>
              <a:buFont typeface="Wingdings" panose="05000000000000000000" pitchFamily="2" charset="2"/>
              <a:buChar char="•"/>
              <a:defRPr sz="21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 defTabSz="784225">
              <a:spcBef>
                <a:spcPct val="20000"/>
              </a:spcBef>
              <a:buFont typeface="Wingdings" panose="05000000000000000000" pitchFamily="2" charset="2"/>
              <a:buChar char="–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 defTabSz="784225">
              <a:spcBef>
                <a:spcPct val="20000"/>
              </a:spcBef>
              <a:buFont typeface="Wingdings" panose="05000000000000000000" pitchFamily="2" charset="2"/>
              <a:buChar char="»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defTabSz="784225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defTabSz="784225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defTabSz="784225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defTabSz="784225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fld id="{5D410048-4B2F-4C7A-B910-F1FE8B5E3E1A}" type="slidenum">
              <a:rPr lang="zh-CN" altLang="en-US" sz="1600" b="0"/>
              <a:pPr algn="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t>14</a:t>
            </a:fld>
            <a:endParaRPr lang="en-US" altLang="zh-CN" sz="1600" b="0" dirty="0"/>
          </a:p>
        </p:txBody>
      </p:sp>
      <p:sp>
        <p:nvSpPr>
          <p:cNvPr id="5126" name="Text Box 6"/>
          <p:cNvSpPr txBox="1">
            <a:spLocks noChangeArrowheads="1"/>
          </p:cNvSpPr>
          <p:nvPr/>
        </p:nvSpPr>
        <p:spPr bwMode="auto">
          <a:xfrm>
            <a:off x="325438" y="1693863"/>
            <a:ext cx="358775" cy="265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ctr">
              <a:buFont typeface="Arial" panose="020B0604020202020204" pitchFamily="34" charset="0"/>
              <a:defRPr sz="21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buFont typeface="Arial" panose="020B0604020202020204" pitchFamily="34" charset="0"/>
              <a:defRPr sz="21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buFont typeface="Arial" panose="020B0604020202020204" pitchFamily="34" charset="0"/>
              <a:defRPr sz="21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buFont typeface="Arial" panose="020B0604020202020204" pitchFamily="34" charset="0"/>
              <a:defRPr sz="21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buFont typeface="Arial" panose="020B0604020202020204" pitchFamily="34" charset="0"/>
              <a:defRPr sz="21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/>
              <a:t>计算机与信息学院</a:t>
            </a:r>
          </a:p>
        </p:txBody>
      </p:sp>
      <p:pic>
        <p:nvPicPr>
          <p:cNvPr id="7" name="图片 6" descr="编辑距离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1325" y="1196752"/>
            <a:ext cx="6120680" cy="281429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矩形 1"/>
          <p:cNvSpPr/>
          <p:nvPr/>
        </p:nvSpPr>
        <p:spPr>
          <a:xfrm>
            <a:off x="1956459" y="4150835"/>
            <a:ext cx="662473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buFont typeface="+mj-lt"/>
              <a:buAutoNum type="arabicPeriod"/>
            </a:pPr>
            <a:r>
              <a:rPr lang="en-US" altLang="zh-CN" sz="1800" b="0" i="1" dirty="0">
                <a:latin typeface="Cambria Math" panose="02040503050406030204" pitchFamily="18" charset="0"/>
                <a:ea typeface="Cambria Math" panose="02040503050406030204" pitchFamily="18" charset="0"/>
              </a:rPr>
              <a:t>KaiC</a:t>
            </a:r>
            <a:r>
              <a:rPr lang="en-US" altLang="zh-CN" sz="1800" b="0" dirty="0">
                <a:latin typeface="Cambria Math" panose="02040503050406030204" pitchFamily="18" charset="0"/>
                <a:ea typeface="Cambria Math" panose="02040503050406030204" pitchFamily="18" charset="0"/>
              </a:rPr>
              <a:t> - nsubj - interacts - prep with - </a:t>
            </a:r>
            <a:r>
              <a:rPr lang="en-US" altLang="zh-CN" sz="1800" b="0" i="1" dirty="0">
                <a:latin typeface="Cambria Math" panose="02040503050406030204" pitchFamily="18" charset="0"/>
                <a:ea typeface="Cambria Math" panose="02040503050406030204" pitchFamily="18" charset="0"/>
              </a:rPr>
              <a:t>SasA</a:t>
            </a:r>
            <a:endParaRPr lang="zh-CN" altLang="zh-CN" sz="1800" b="0" dirty="0">
              <a:latin typeface="Cambria Math" panose="020405030504060302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zh-CN" sz="1800" b="0" i="1" dirty="0">
                <a:latin typeface="Cambria Math" panose="02040503050406030204" pitchFamily="18" charset="0"/>
                <a:ea typeface="Cambria Math" panose="02040503050406030204" pitchFamily="18" charset="0"/>
              </a:rPr>
              <a:t>KaiC</a:t>
            </a:r>
            <a:r>
              <a:rPr lang="en-US" altLang="zh-CN" sz="1800" b="0" dirty="0">
                <a:latin typeface="Cambria Math" panose="02040503050406030204" pitchFamily="18" charset="0"/>
                <a:ea typeface="Cambria Math" panose="02040503050406030204" pitchFamily="18" charset="0"/>
              </a:rPr>
              <a:t> - nsubj - interacts - prep with - </a:t>
            </a:r>
            <a:r>
              <a:rPr lang="en-US" altLang="zh-CN" sz="1800" b="0" i="1" dirty="0">
                <a:latin typeface="Cambria Math" panose="02040503050406030204" pitchFamily="18" charset="0"/>
                <a:ea typeface="Cambria Math" panose="02040503050406030204" pitchFamily="18" charset="0"/>
              </a:rPr>
              <a:t>SasA</a:t>
            </a:r>
            <a:r>
              <a:rPr lang="en-US" altLang="zh-CN" sz="1800" b="0" dirty="0">
                <a:latin typeface="Cambria Math" panose="02040503050406030204" pitchFamily="18" charset="0"/>
                <a:ea typeface="Cambria Math" panose="02040503050406030204" pitchFamily="18" charset="0"/>
              </a:rPr>
              <a:t> - conj_and - </a:t>
            </a:r>
            <a:r>
              <a:rPr lang="en-US" altLang="zh-CN" sz="1800" b="0" i="1" dirty="0">
                <a:latin typeface="Cambria Math" panose="02040503050406030204" pitchFamily="18" charset="0"/>
                <a:ea typeface="Cambria Math" panose="02040503050406030204" pitchFamily="18" charset="0"/>
              </a:rPr>
              <a:t>KaiA</a:t>
            </a:r>
            <a:endParaRPr lang="zh-CN" altLang="zh-CN" sz="1800" b="0" dirty="0">
              <a:latin typeface="Cambria Math" panose="020405030504060302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zh-CN" sz="1800" b="0" i="1" dirty="0">
                <a:latin typeface="Cambria Math" panose="02040503050406030204" pitchFamily="18" charset="0"/>
                <a:ea typeface="Cambria Math" panose="02040503050406030204" pitchFamily="18" charset="0"/>
              </a:rPr>
              <a:t>KaiC</a:t>
            </a:r>
            <a:r>
              <a:rPr lang="en-US" altLang="zh-CN" sz="1800" b="0" dirty="0">
                <a:latin typeface="Cambria Math" panose="02040503050406030204" pitchFamily="18" charset="0"/>
                <a:ea typeface="Cambria Math" panose="02040503050406030204" pitchFamily="18" charset="0"/>
              </a:rPr>
              <a:t> - nsubj - interacts - prep with - </a:t>
            </a:r>
            <a:r>
              <a:rPr lang="en-US" altLang="zh-CN" sz="1800" b="0" i="1" dirty="0">
                <a:latin typeface="Cambria Math" panose="02040503050406030204" pitchFamily="18" charset="0"/>
                <a:ea typeface="Cambria Math" panose="02040503050406030204" pitchFamily="18" charset="0"/>
              </a:rPr>
              <a:t>SasA</a:t>
            </a:r>
            <a:r>
              <a:rPr lang="en-US" altLang="zh-CN" sz="1800" b="0" dirty="0">
                <a:latin typeface="Cambria Math" panose="02040503050406030204" pitchFamily="18" charset="0"/>
                <a:ea typeface="Cambria Math" panose="02040503050406030204" pitchFamily="18" charset="0"/>
              </a:rPr>
              <a:t> - conj_and - </a:t>
            </a:r>
            <a:r>
              <a:rPr lang="en-US" altLang="zh-CN" sz="1800" b="0" i="1" dirty="0">
                <a:latin typeface="Cambria Math" panose="02040503050406030204" pitchFamily="18" charset="0"/>
                <a:ea typeface="Cambria Math" panose="02040503050406030204" pitchFamily="18" charset="0"/>
              </a:rPr>
              <a:t>KaiB</a:t>
            </a:r>
            <a:endParaRPr lang="zh-CN" altLang="zh-CN" sz="1800" b="0" dirty="0">
              <a:latin typeface="Cambria Math" panose="020405030504060302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zh-CN" sz="1800" b="0" i="1" dirty="0">
                <a:latin typeface="Cambria Math" panose="02040503050406030204" pitchFamily="18" charset="0"/>
                <a:ea typeface="Cambria Math" panose="02040503050406030204" pitchFamily="18" charset="0"/>
              </a:rPr>
              <a:t>SasA</a:t>
            </a:r>
            <a:r>
              <a:rPr lang="en-US" altLang="zh-CN" sz="1800" b="0" dirty="0">
                <a:latin typeface="Cambria Math" panose="02040503050406030204" pitchFamily="18" charset="0"/>
                <a:ea typeface="Cambria Math" panose="02040503050406030204" pitchFamily="18" charset="0"/>
              </a:rPr>
              <a:t> - conj_and - </a:t>
            </a:r>
            <a:r>
              <a:rPr lang="en-US" altLang="zh-CN" sz="1800" b="0" i="1" dirty="0">
                <a:latin typeface="Cambria Math" panose="02040503050406030204" pitchFamily="18" charset="0"/>
                <a:ea typeface="Cambria Math" panose="02040503050406030204" pitchFamily="18" charset="0"/>
              </a:rPr>
              <a:t>KaiA</a:t>
            </a:r>
            <a:endParaRPr lang="zh-CN" altLang="zh-CN" sz="1800" b="0" dirty="0">
              <a:latin typeface="Cambria Math" panose="020405030504060302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zh-CN" sz="1800" b="0" i="1" dirty="0">
                <a:latin typeface="Cambria Math" panose="02040503050406030204" pitchFamily="18" charset="0"/>
                <a:ea typeface="Cambria Math" panose="02040503050406030204" pitchFamily="18" charset="0"/>
              </a:rPr>
              <a:t>SasA</a:t>
            </a:r>
            <a:r>
              <a:rPr lang="en-US" altLang="zh-CN" sz="1800" b="0" dirty="0">
                <a:latin typeface="Cambria Math" panose="02040503050406030204" pitchFamily="18" charset="0"/>
                <a:ea typeface="Cambria Math" panose="02040503050406030204" pitchFamily="18" charset="0"/>
              </a:rPr>
              <a:t> - conj_and - </a:t>
            </a:r>
            <a:r>
              <a:rPr lang="en-US" altLang="zh-CN" sz="1800" b="0" i="1" dirty="0">
                <a:latin typeface="Cambria Math" panose="02040503050406030204" pitchFamily="18" charset="0"/>
                <a:ea typeface="Cambria Math" panose="02040503050406030204" pitchFamily="18" charset="0"/>
              </a:rPr>
              <a:t>KaiB</a:t>
            </a:r>
            <a:endParaRPr lang="zh-CN" altLang="zh-CN" sz="1800" b="0" dirty="0">
              <a:latin typeface="Cambria Math" panose="020405030504060302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zh-CN" sz="1800" b="0" i="1" dirty="0">
                <a:latin typeface="Cambria Math" panose="02040503050406030204" pitchFamily="18" charset="0"/>
                <a:ea typeface="Cambria Math" panose="02040503050406030204" pitchFamily="18" charset="0"/>
              </a:rPr>
              <a:t>KaiA</a:t>
            </a:r>
            <a:r>
              <a:rPr lang="en-US" altLang="zh-CN" sz="1800" b="0" dirty="0">
                <a:latin typeface="Cambria Math" panose="02040503050406030204" pitchFamily="18" charset="0"/>
                <a:ea typeface="Cambria Math" panose="02040503050406030204" pitchFamily="18" charset="0"/>
              </a:rPr>
              <a:t> - conj_and - </a:t>
            </a:r>
            <a:r>
              <a:rPr lang="en-US" altLang="zh-CN" sz="1800" b="0" i="1" dirty="0">
                <a:latin typeface="Cambria Math" panose="02040503050406030204" pitchFamily="18" charset="0"/>
                <a:ea typeface="Cambria Math" panose="02040503050406030204" pitchFamily="18" charset="0"/>
              </a:rPr>
              <a:t>SasA</a:t>
            </a:r>
            <a:r>
              <a:rPr lang="en-US" altLang="zh-CN" sz="1800" b="0" dirty="0">
                <a:latin typeface="Cambria Math" panose="02040503050406030204" pitchFamily="18" charset="0"/>
                <a:ea typeface="Cambria Math" panose="02040503050406030204" pitchFamily="18" charset="0"/>
              </a:rPr>
              <a:t> - conj and - </a:t>
            </a:r>
            <a:r>
              <a:rPr lang="en-US" altLang="zh-CN" sz="1800" b="0" i="1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KaiB</a:t>
            </a:r>
            <a:endParaRPr lang="zh-CN" altLang="zh-CN" sz="1800" b="0" dirty="0">
              <a:latin typeface="Cambria Math" panose="020405030504060302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16261163"/>
      </p:ext>
    </p:extLst>
  </p:cSld>
  <p:clrMapOvr>
    <a:masterClrMapping/>
  </p:clrMapOvr>
  <p:transition advTm="17691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 idx="4294967295"/>
          </p:nvPr>
        </p:nvSpPr>
        <p:spPr>
          <a:xfrm>
            <a:off x="1603363" y="438151"/>
            <a:ext cx="7524750" cy="863600"/>
          </a:xfrm>
        </p:spPr>
        <p:txBody>
          <a:bodyPr>
            <a:normAutofit/>
          </a:bodyPr>
          <a:lstStyle/>
          <a:p>
            <a:pPr lvl="1" algn="l" rtl="0">
              <a:lnSpc>
                <a:spcPct val="90000"/>
              </a:lnSpc>
              <a:spcBef>
                <a:spcPct val="0"/>
              </a:spcBef>
            </a:pPr>
            <a:r>
              <a:rPr lang="zh-CN" altLang="en-US" sz="2800" dirty="0" smtClean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核函数</a:t>
            </a:r>
            <a:endParaRPr lang="zh-CN" altLang="en-US" sz="3600" dirty="0" smtClean="0">
              <a:solidFill>
                <a:schemeClr val="tx1"/>
              </a:solidFill>
              <a:latin typeface="Times New Roman" panose="02020603050405020304" pitchFamily="18" charset="0"/>
              <a:ea typeface="楷体" panose="02010609060101010101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23" name="内容占位符 2"/>
              <p:cNvSpPr>
                <a:spLocks noGrp="1"/>
              </p:cNvSpPr>
              <p:nvPr>
                <p:ph idx="4294967295"/>
              </p:nvPr>
            </p:nvSpPr>
            <p:spPr>
              <a:xfrm>
                <a:off x="1403648" y="1301751"/>
                <a:ext cx="7632700" cy="4614862"/>
              </a:xfrm>
            </p:spPr>
            <p:txBody>
              <a:bodyPr>
                <a:normAutofit/>
              </a:bodyPr>
              <a:lstStyle/>
              <a:p>
                <a:pPr>
                  <a:buFont typeface="Wingdings" panose="05000000000000000000" pitchFamily="2" charset="2"/>
                  <a:buChar char="Ø"/>
                  <a:defRPr/>
                </a:pPr>
                <a:r>
                  <a:rPr lang="zh-CN" altLang="en-US" sz="2000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余弦核函数</a:t>
                </a:r>
                <a:endParaRPr lang="en-US" altLang="zh-CN" sz="2000" dirty="0" smtClean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 marL="0" indent="0">
                  <a:buNone/>
                  <a:defRPr/>
                </a:pPr>
                <a:endParaRPr lang="en-US" altLang="zh-CN" sz="2000" i="1" dirty="0" smtClean="0"/>
              </a:p>
              <a:p>
                <a:pPr marL="0" indent="0"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𝑐𝑜𝑠</m:t>
                          </m:r>
                        </m:sub>
                      </m:sSub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zh-CN" altLang="zh-CN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∙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||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|| ||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||</m:t>
                          </m:r>
                        </m:den>
                      </m:f>
                    </m:oMath>
                  </m:oMathPara>
                </a14:m>
                <a:endParaRPr lang="en-US" altLang="zh-CN" sz="2000" i="1" dirty="0" smtClean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>
                  <a:buFont typeface="Wingdings" panose="05000000000000000000" pitchFamily="2" charset="2"/>
                  <a:buChar char="Ø"/>
                  <a:defRPr/>
                </a:pPr>
                <a:r>
                  <a:rPr lang="zh-CN" altLang="en-US" sz="2000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编辑距离核函数</a:t>
                </a:r>
                <a:endParaRPr lang="en-US" altLang="zh-CN" sz="2000" dirty="0" smtClean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 marL="0" indent="0">
                  <a:buNone/>
                  <a:defRPr/>
                </a:pPr>
                <a:endParaRPr lang="en-US" altLang="zh-CN" sz="2000" i="1" dirty="0" smtClean="0"/>
              </a:p>
              <a:p>
                <a:pPr marL="0" indent="0"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𝑒𝑑𝑖𝑡</m:t>
                          </m:r>
                        </m:sub>
                      </m:sSub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)=</m:t>
                      </m:r>
                      <m:sSup>
                        <m:sSupPr>
                          <m:ctrlPr>
                            <a:rPr lang="zh-CN" altLang="zh-CN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𝑒𝑑𝑖𝑡</m:t>
                          </m:r>
                          <m:d>
                            <m:dPr>
                              <m:ctrlPr>
                                <a:rPr lang="zh-CN" altLang="zh-CN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altLang="zh-CN" sz="20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>
                  <a:buFont typeface="Wingdings" panose="05000000000000000000" pitchFamily="2" charset="2"/>
                  <a:buChar char="Ø"/>
                  <a:defRPr/>
                </a:pPr>
                <a:r>
                  <a:rPr lang="zh-CN" altLang="en-US" sz="2000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混合核函数</a:t>
                </a:r>
                <a:endParaRPr lang="en-US" altLang="zh-CN" sz="2000" dirty="0" smtClean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>
                  <a:buFont typeface="Wingdings" panose="05000000000000000000" pitchFamily="2" charset="2"/>
                  <a:buChar char="Ø"/>
                  <a:defRPr/>
                </a:pPr>
                <a:endParaRPr lang="en-US" altLang="zh-CN" sz="20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 marL="0" indent="0"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h𝑦𝑏𝑟𝑖𝑑</m:t>
                          </m:r>
                        </m:sub>
                      </m:sSub>
                      <m:d>
                        <m:dPr>
                          <m:ctrlPr>
                            <a:rPr lang="zh-CN" altLang="zh-CN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𝑒𝑑𝑖𝑡</m:t>
                          </m:r>
                        </m:sub>
                      </m:sSub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zh-CN" sz="200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altLang="zh-CN" sz="2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hlinkClick r:id="" action="ppaction://noaction"/>
                        </a:rPr>
                        <m:t>α</m:t>
                      </m:r>
                      <m:sSub>
                        <m:sSubPr>
                          <m:ctrlPr>
                            <a:rPr lang="zh-CN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𝑐𝑜𝑠</m:t>
                          </m:r>
                        </m:sub>
                      </m:sSub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20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512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4294967295"/>
              </p:nvPr>
            </p:nvSpPr>
            <p:spPr>
              <a:xfrm>
                <a:off x="1403648" y="1301751"/>
                <a:ext cx="7632700" cy="4614862"/>
              </a:xfrm>
              <a:blipFill rotWithShape="0">
                <a:blip r:embed="rId4"/>
                <a:stretch>
                  <a:fillRect l="-719" t="-145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24" name="日期占位符 3"/>
          <p:cNvSpPr txBox="1">
            <a:spLocks noGrp="1" noChangeArrowheads="1"/>
          </p:cNvSpPr>
          <p:nvPr/>
        </p:nvSpPr>
        <p:spPr bwMode="auto">
          <a:xfrm>
            <a:off x="39688" y="6308725"/>
            <a:ext cx="1219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78366" tIns="39183" rIns="78366" bIns="39183"/>
          <a:lstStyle>
            <a:lvl1pPr defTabSz="784225">
              <a:spcBef>
                <a:spcPct val="20000"/>
              </a:spcBef>
              <a:buFont typeface="Wingdings" panose="05000000000000000000" pitchFamily="2" charset="2"/>
              <a:buChar char="Ø"/>
              <a:defRPr sz="2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 defTabSz="784225">
              <a:spcBef>
                <a:spcPct val="20000"/>
              </a:spcBef>
              <a:buFont typeface="Wingdings" panose="05000000000000000000" pitchFamily="2" charset="2"/>
              <a:buChar char="–"/>
              <a:defRPr sz="24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 defTabSz="784225">
              <a:spcBef>
                <a:spcPct val="20000"/>
              </a:spcBef>
              <a:buFont typeface="Wingdings" panose="05000000000000000000" pitchFamily="2" charset="2"/>
              <a:buChar char="•"/>
              <a:defRPr sz="21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 defTabSz="784225">
              <a:spcBef>
                <a:spcPct val="20000"/>
              </a:spcBef>
              <a:buFont typeface="Wingdings" panose="05000000000000000000" pitchFamily="2" charset="2"/>
              <a:buChar char="–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 defTabSz="784225">
              <a:spcBef>
                <a:spcPct val="20000"/>
              </a:spcBef>
              <a:buFont typeface="Wingdings" panose="05000000000000000000" pitchFamily="2" charset="2"/>
              <a:buChar char="»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defTabSz="784225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defTabSz="784225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defTabSz="784225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defTabSz="784225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fld id="{A6454FEC-D484-4487-9573-ACAAC52CD485}" type="datetime1">
              <a:rPr lang="zh-CN" altLang="en-US" sz="1800"/>
              <a:pPr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t>2017/4/5</a:t>
            </a:fld>
            <a:endParaRPr lang="en-US" altLang="zh-CN" sz="1800"/>
          </a:p>
        </p:txBody>
      </p:sp>
      <p:sp>
        <p:nvSpPr>
          <p:cNvPr id="5125" name="灯片编号占位符 4"/>
          <p:cNvSpPr txBox="1">
            <a:spLocks noGrp="1" noChangeArrowheads="1"/>
          </p:cNvSpPr>
          <p:nvPr/>
        </p:nvSpPr>
        <p:spPr bwMode="auto">
          <a:xfrm>
            <a:off x="6516216" y="6269038"/>
            <a:ext cx="2057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78366" tIns="39183" rIns="78366" bIns="39183"/>
          <a:lstStyle>
            <a:lvl1pPr defTabSz="784225">
              <a:spcBef>
                <a:spcPct val="20000"/>
              </a:spcBef>
              <a:buFont typeface="Wingdings" panose="05000000000000000000" pitchFamily="2" charset="2"/>
              <a:buChar char="Ø"/>
              <a:defRPr sz="2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 defTabSz="784225">
              <a:spcBef>
                <a:spcPct val="20000"/>
              </a:spcBef>
              <a:buFont typeface="Wingdings" panose="05000000000000000000" pitchFamily="2" charset="2"/>
              <a:buChar char="–"/>
              <a:defRPr sz="24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 defTabSz="784225">
              <a:spcBef>
                <a:spcPct val="20000"/>
              </a:spcBef>
              <a:buFont typeface="Wingdings" panose="05000000000000000000" pitchFamily="2" charset="2"/>
              <a:buChar char="•"/>
              <a:defRPr sz="21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 defTabSz="784225">
              <a:spcBef>
                <a:spcPct val="20000"/>
              </a:spcBef>
              <a:buFont typeface="Wingdings" panose="05000000000000000000" pitchFamily="2" charset="2"/>
              <a:buChar char="–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 defTabSz="784225">
              <a:spcBef>
                <a:spcPct val="20000"/>
              </a:spcBef>
              <a:buFont typeface="Wingdings" panose="05000000000000000000" pitchFamily="2" charset="2"/>
              <a:buChar char="»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defTabSz="784225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defTabSz="784225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defTabSz="784225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defTabSz="784225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fld id="{5D410048-4B2F-4C7A-B910-F1FE8B5E3E1A}" type="slidenum">
              <a:rPr lang="zh-CN" altLang="en-US" sz="1600" b="0"/>
              <a:pPr algn="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t>15</a:t>
            </a:fld>
            <a:endParaRPr lang="en-US" altLang="zh-CN" sz="1600" b="0" dirty="0"/>
          </a:p>
        </p:txBody>
      </p:sp>
      <p:sp>
        <p:nvSpPr>
          <p:cNvPr id="5126" name="Text Box 6"/>
          <p:cNvSpPr txBox="1">
            <a:spLocks noChangeArrowheads="1"/>
          </p:cNvSpPr>
          <p:nvPr/>
        </p:nvSpPr>
        <p:spPr bwMode="auto">
          <a:xfrm>
            <a:off x="325438" y="1693863"/>
            <a:ext cx="358775" cy="265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ctr">
              <a:buFont typeface="Arial" panose="020B0604020202020204" pitchFamily="34" charset="0"/>
              <a:defRPr sz="21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buFont typeface="Arial" panose="020B0604020202020204" pitchFamily="34" charset="0"/>
              <a:defRPr sz="21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buFont typeface="Arial" panose="020B0604020202020204" pitchFamily="34" charset="0"/>
              <a:defRPr sz="21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buFont typeface="Arial" panose="020B0604020202020204" pitchFamily="34" charset="0"/>
              <a:defRPr sz="21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buFont typeface="Arial" panose="020B0604020202020204" pitchFamily="34" charset="0"/>
              <a:defRPr sz="21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/>
              <a:t>计算机与信息学院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01434428"/>
      </p:ext>
    </p:extLst>
  </p:cSld>
  <p:clrMapOvr>
    <a:masterClrMapping/>
  </p:clrMapOvr>
  <p:transition advTm="17691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内容占位符 2"/>
          <p:cNvSpPr>
            <a:spLocks noGrp="1"/>
          </p:cNvSpPr>
          <p:nvPr>
            <p:ph idx="4294967295"/>
          </p:nvPr>
        </p:nvSpPr>
        <p:spPr>
          <a:xfrm>
            <a:off x="1488956" y="836712"/>
            <a:ext cx="7632700" cy="4614862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  <a:defRPr/>
            </a:pP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生物实体关系抽取问题定义和研究背景</a:t>
            </a:r>
            <a:endParaRPr lang="en-US" altLang="zh-CN" sz="20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buFont typeface="Wingdings" panose="05000000000000000000" pitchFamily="2" charset="2"/>
              <a:buChar char="Ø"/>
              <a:defRPr/>
            </a:pPr>
            <a:r>
              <a:rPr lang="zh-CN" altLang="en-US" sz="20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基于规则和基于机器学习的生物实体关系抽取</a:t>
            </a:r>
            <a:endParaRPr lang="en-US" altLang="zh-CN" sz="2000" dirty="0" smtClean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lvl="1"/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基于规则的关系抽取技术</a:t>
            </a:r>
            <a:endParaRPr lang="en-US" altLang="zh-CN" sz="20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lvl="2"/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基于规则的关系抽取系统实验结果</a:t>
            </a:r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lvl="2"/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无监督的大规模的实体关系图构建和</a:t>
            </a:r>
            <a:r>
              <a:rPr lang="zh-CN" altLang="en-US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分析</a:t>
            </a:r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lvl="1"/>
            <a:r>
              <a:rPr lang="zh-CN" altLang="en-US" sz="20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基于机器学习的关系抽取技术</a:t>
            </a:r>
            <a:endParaRPr lang="en-US" altLang="zh-CN" sz="2000" dirty="0" smtClean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lvl="2"/>
            <a:r>
              <a:rPr lang="zh-CN" altLang="en-US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基于机器学习的关系抽取系统实验结果</a:t>
            </a:r>
            <a:endParaRPr lang="en-US" altLang="zh-CN" dirty="0" smtClean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buFont typeface="Wingdings" panose="05000000000000000000" pitchFamily="2" charset="2"/>
              <a:buChar char="Ø"/>
              <a:defRPr/>
            </a:pP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基于神经网络的生物实体关系抽取</a:t>
            </a:r>
            <a:endParaRPr lang="en-US" altLang="zh-CN" sz="20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lvl="1"/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基于神经网络的自然语言处理</a:t>
            </a:r>
            <a:endParaRPr lang="en-US" altLang="zh-CN" sz="20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lvl="1"/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基于</a:t>
            </a:r>
            <a:r>
              <a:rPr lang="en-US" altLang="zh-CN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CNN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的关系抽取系统</a:t>
            </a: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构建以及实验结果分析</a:t>
            </a:r>
            <a:endParaRPr lang="en-US" altLang="zh-CN" sz="2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lvl="1"/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基于</a:t>
            </a:r>
            <a:r>
              <a:rPr lang="en-US" altLang="zh-CN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RNN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的关系抽取系统</a:t>
            </a: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构建以及实验结果分析</a:t>
            </a:r>
            <a:endParaRPr lang="en-US" altLang="zh-CN" sz="20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buFont typeface="Wingdings" panose="05000000000000000000" pitchFamily="2" charset="2"/>
              <a:buChar char="Ø"/>
              <a:defRPr/>
            </a:pP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总结</a:t>
            </a:r>
            <a:endParaRPr lang="zh-CN" altLang="en-US" sz="2000" b="1" dirty="0" smtClean="0">
              <a:solidFill>
                <a:srgbClr val="FF0000"/>
              </a:solidFill>
              <a:latin typeface="Cambria Math" panose="02040503050406030204" pitchFamily="18" charset="0"/>
            </a:endParaRPr>
          </a:p>
          <a:p>
            <a:pPr>
              <a:defRPr/>
            </a:pPr>
            <a:endParaRPr lang="zh-CN" altLang="en-US" sz="2800" b="1" dirty="0" smtClean="0">
              <a:solidFill>
                <a:srgbClr val="FF0000"/>
              </a:solidFill>
              <a:latin typeface="Cambria Math" panose="02040503050406030204" pitchFamily="18" charset="0"/>
            </a:endParaRPr>
          </a:p>
          <a:p>
            <a:pPr>
              <a:buFont typeface="Wingdings" panose="05000000000000000000" pitchFamily="2" charset="2"/>
              <a:buNone/>
              <a:defRPr/>
            </a:pPr>
            <a:endParaRPr lang="es-ES" altLang="en-US" sz="2800" i="1" dirty="0" smtClean="0">
              <a:latin typeface="Cambria Math" panose="02040503050406030204" pitchFamily="18" charset="0"/>
              <a:ea typeface="Cambria Math" panose="02040503050406030204" pitchFamily="18" charset="0"/>
              <a:cs typeface="Times New Roman" panose="02020603050405020304" pitchFamily="18" charset="0"/>
            </a:endParaRPr>
          </a:p>
          <a:p>
            <a:pPr>
              <a:buNone/>
              <a:defRPr/>
            </a:pPr>
            <a:endParaRPr lang="zh-CN" alt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buFont typeface="Wingdings" panose="05000000000000000000" pitchFamily="2" charset="2"/>
              <a:buNone/>
              <a:defRPr/>
            </a:pPr>
            <a:endParaRPr lang="es-ES" altLang="en-US" sz="2800" i="1" dirty="0" smtClean="0">
              <a:latin typeface="Cambria Math" panose="02040503050406030204" pitchFamily="18" charset="0"/>
              <a:ea typeface="Cambria Math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5124" name="日期占位符 3"/>
          <p:cNvSpPr txBox="1">
            <a:spLocks noGrp="1" noChangeArrowheads="1"/>
          </p:cNvSpPr>
          <p:nvPr/>
        </p:nvSpPr>
        <p:spPr bwMode="auto">
          <a:xfrm>
            <a:off x="39688" y="6308725"/>
            <a:ext cx="1219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78366" tIns="39183" rIns="78366" bIns="39183"/>
          <a:lstStyle>
            <a:lvl1pPr defTabSz="784225">
              <a:spcBef>
                <a:spcPct val="20000"/>
              </a:spcBef>
              <a:buFont typeface="Wingdings" panose="05000000000000000000" pitchFamily="2" charset="2"/>
              <a:buChar char="Ø"/>
              <a:defRPr sz="2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 defTabSz="784225">
              <a:spcBef>
                <a:spcPct val="20000"/>
              </a:spcBef>
              <a:buFont typeface="Wingdings" panose="05000000000000000000" pitchFamily="2" charset="2"/>
              <a:buChar char="–"/>
              <a:defRPr sz="24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 defTabSz="784225">
              <a:spcBef>
                <a:spcPct val="20000"/>
              </a:spcBef>
              <a:buFont typeface="Wingdings" panose="05000000000000000000" pitchFamily="2" charset="2"/>
              <a:buChar char="•"/>
              <a:defRPr sz="21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 defTabSz="784225">
              <a:spcBef>
                <a:spcPct val="20000"/>
              </a:spcBef>
              <a:buFont typeface="Wingdings" panose="05000000000000000000" pitchFamily="2" charset="2"/>
              <a:buChar char="–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 defTabSz="784225">
              <a:spcBef>
                <a:spcPct val="20000"/>
              </a:spcBef>
              <a:buFont typeface="Wingdings" panose="05000000000000000000" pitchFamily="2" charset="2"/>
              <a:buChar char="»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defTabSz="784225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defTabSz="784225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defTabSz="784225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defTabSz="784225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fld id="{A6454FEC-D484-4487-9573-ACAAC52CD485}" type="datetime1">
              <a:rPr lang="zh-CN" altLang="en-US" sz="1800"/>
              <a:pPr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t>2017/4/5</a:t>
            </a:fld>
            <a:endParaRPr lang="en-US" altLang="zh-CN" sz="1800"/>
          </a:p>
        </p:txBody>
      </p:sp>
      <p:sp>
        <p:nvSpPr>
          <p:cNvPr id="5125" name="灯片编号占位符 4"/>
          <p:cNvSpPr txBox="1">
            <a:spLocks noGrp="1" noChangeArrowheads="1"/>
          </p:cNvSpPr>
          <p:nvPr/>
        </p:nvSpPr>
        <p:spPr bwMode="auto">
          <a:xfrm>
            <a:off x="6553200" y="6248400"/>
            <a:ext cx="2057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78366" tIns="39183" rIns="78366" bIns="39183"/>
          <a:lstStyle>
            <a:lvl1pPr defTabSz="784225">
              <a:spcBef>
                <a:spcPct val="20000"/>
              </a:spcBef>
              <a:buFont typeface="Wingdings" panose="05000000000000000000" pitchFamily="2" charset="2"/>
              <a:buChar char="Ø"/>
              <a:defRPr sz="2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 defTabSz="784225">
              <a:spcBef>
                <a:spcPct val="20000"/>
              </a:spcBef>
              <a:buFont typeface="Wingdings" panose="05000000000000000000" pitchFamily="2" charset="2"/>
              <a:buChar char="–"/>
              <a:defRPr sz="24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 defTabSz="784225">
              <a:spcBef>
                <a:spcPct val="20000"/>
              </a:spcBef>
              <a:buFont typeface="Wingdings" panose="05000000000000000000" pitchFamily="2" charset="2"/>
              <a:buChar char="•"/>
              <a:defRPr sz="21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 defTabSz="784225">
              <a:spcBef>
                <a:spcPct val="20000"/>
              </a:spcBef>
              <a:buFont typeface="Wingdings" panose="05000000000000000000" pitchFamily="2" charset="2"/>
              <a:buChar char="–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 defTabSz="784225">
              <a:spcBef>
                <a:spcPct val="20000"/>
              </a:spcBef>
              <a:buFont typeface="Wingdings" panose="05000000000000000000" pitchFamily="2" charset="2"/>
              <a:buChar char="»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defTabSz="784225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defTabSz="784225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defTabSz="784225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defTabSz="784225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fld id="{5D410048-4B2F-4C7A-B910-F1FE8B5E3E1A}" type="slidenum">
              <a:rPr lang="zh-CN" altLang="en-US" sz="1600" b="0"/>
              <a:pPr algn="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t>16</a:t>
            </a:fld>
            <a:endParaRPr lang="en-US" altLang="zh-CN" sz="1600" b="0"/>
          </a:p>
        </p:txBody>
      </p:sp>
      <p:sp>
        <p:nvSpPr>
          <p:cNvPr id="5126" name="Text Box 6"/>
          <p:cNvSpPr txBox="1">
            <a:spLocks noChangeArrowheads="1"/>
          </p:cNvSpPr>
          <p:nvPr/>
        </p:nvSpPr>
        <p:spPr bwMode="auto">
          <a:xfrm>
            <a:off x="325438" y="1693863"/>
            <a:ext cx="358775" cy="265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ctr">
              <a:buFont typeface="Arial" panose="020B0604020202020204" pitchFamily="34" charset="0"/>
              <a:defRPr sz="21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buFont typeface="Arial" panose="020B0604020202020204" pitchFamily="34" charset="0"/>
              <a:defRPr sz="21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buFont typeface="Arial" panose="020B0604020202020204" pitchFamily="34" charset="0"/>
              <a:defRPr sz="21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buFont typeface="Arial" panose="020B0604020202020204" pitchFamily="34" charset="0"/>
              <a:defRPr sz="21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buFont typeface="Arial" panose="020B0604020202020204" pitchFamily="34" charset="0"/>
              <a:defRPr sz="21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/>
              <a:t>计算机与信息学院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9532319"/>
      </p:ext>
    </p:extLst>
  </p:cSld>
  <p:clrMapOvr>
    <a:masterClrMapping/>
  </p:clrMapOvr>
  <p:transition advTm="17691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 idx="4294967295"/>
          </p:nvPr>
        </p:nvSpPr>
        <p:spPr>
          <a:xfrm>
            <a:off x="1603363" y="438151"/>
            <a:ext cx="7524750" cy="863600"/>
          </a:xfrm>
        </p:spPr>
        <p:txBody>
          <a:bodyPr>
            <a:normAutofit/>
          </a:bodyPr>
          <a:lstStyle/>
          <a:p>
            <a:pPr lvl="1" algn="l" rtl="0">
              <a:lnSpc>
                <a:spcPct val="90000"/>
              </a:lnSpc>
              <a:spcBef>
                <a:spcPct val="0"/>
              </a:spcBef>
            </a:pPr>
            <a:r>
              <a:rPr lang="zh-CN" altLang="en-US" sz="2800" dirty="0" smtClean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基于机器学习的关系抽取系统实验结果</a:t>
            </a:r>
            <a:endParaRPr lang="zh-CN" altLang="en-US" sz="3600" dirty="0" smtClean="0">
              <a:solidFill>
                <a:schemeClr val="tx1"/>
              </a:solidFill>
              <a:latin typeface="Times New Roman" panose="02020603050405020304" pitchFamily="18" charset="0"/>
              <a:ea typeface="楷体" panose="02010609060101010101" pitchFamily="49" charset="-122"/>
            </a:endParaRPr>
          </a:p>
        </p:txBody>
      </p:sp>
      <p:graphicFrame>
        <p:nvGraphicFramePr>
          <p:cNvPr id="2" name="内容占位符 1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2165579241"/>
              </p:ext>
            </p:extLst>
          </p:nvPr>
        </p:nvGraphicFramePr>
        <p:xfrm>
          <a:off x="1475656" y="1196752"/>
          <a:ext cx="7131452" cy="4967956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2023733"/>
                <a:gridCol w="927545"/>
                <a:gridCol w="942573"/>
                <a:gridCol w="659549"/>
                <a:gridCol w="843222"/>
                <a:gridCol w="843222"/>
                <a:gridCol w="891608"/>
              </a:tblGrid>
              <a:tr h="365617"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 </a:t>
                      </a:r>
                      <a:endParaRPr lang="zh-CN" sz="1600" kern="100" dirty="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gridSpan="3"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Aimed</a:t>
                      </a:r>
                      <a:endParaRPr lang="zh-CN" sz="1600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BioInfer</a:t>
                      </a:r>
                      <a:endParaRPr lang="zh-CN" sz="1600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619053"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a:t>核函数</a:t>
                      </a:r>
                      <a:endParaRPr lang="zh-CN" sz="1600" kern="100" dirty="0"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a:t>准确率</a:t>
                      </a:r>
                      <a:endParaRPr lang="zh-CN" sz="1600" kern="100"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a:t>召回率</a:t>
                      </a:r>
                      <a:endParaRPr lang="zh-CN" sz="1600" kern="100"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F-</a:t>
                      </a:r>
                      <a:r>
                        <a:rPr lang="zh-CN" sz="1600" kern="100" dirty="0">
                          <a:effectLst/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a:t>值</a:t>
                      </a:r>
                      <a:endParaRPr lang="zh-CN" sz="1600" kern="100" dirty="0"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a:t>准确率</a:t>
                      </a:r>
                      <a:endParaRPr lang="zh-CN" sz="1600" kern="100" dirty="0"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a:t>召回率</a:t>
                      </a:r>
                      <a:endParaRPr lang="zh-CN" sz="1600" kern="100" dirty="0"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F-</a:t>
                      </a:r>
                      <a:r>
                        <a:rPr lang="zh-CN" sz="1600" kern="100" dirty="0">
                          <a:effectLst/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a:t>值</a:t>
                      </a:r>
                      <a:endParaRPr lang="zh-CN" sz="1600" kern="100" dirty="0"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494066"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Shallow </a:t>
                      </a:r>
                      <a:r>
                        <a:rPr lang="en-US" sz="1600" kern="100" dirty="0" smtClean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kernel</a:t>
                      </a:r>
                      <a:endParaRPr lang="zh-CN" sz="1600" kern="100" dirty="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60.9</a:t>
                      </a:r>
                      <a:endParaRPr lang="zh-CN" sz="1600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57.2</a:t>
                      </a:r>
                      <a:endParaRPr lang="zh-CN" sz="1600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59.0</a:t>
                      </a:r>
                      <a:endParaRPr lang="zh-CN" sz="1600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-</a:t>
                      </a:r>
                      <a:endParaRPr lang="zh-CN" sz="1600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-</a:t>
                      </a:r>
                      <a:endParaRPr lang="zh-CN" sz="1600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-</a:t>
                      </a:r>
                      <a:endParaRPr lang="zh-CN" sz="1600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494066"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Graph </a:t>
                      </a:r>
                      <a:r>
                        <a:rPr lang="en-US" sz="1600" kern="100" dirty="0" smtClean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kernel</a:t>
                      </a:r>
                      <a:endParaRPr lang="zh-CN" sz="1600" kern="100" dirty="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52.9</a:t>
                      </a:r>
                      <a:endParaRPr lang="zh-CN" sz="1600" kern="100" dirty="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61.8</a:t>
                      </a:r>
                      <a:endParaRPr lang="zh-CN" sz="1600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56.4</a:t>
                      </a:r>
                      <a:endParaRPr lang="zh-CN" sz="1600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-</a:t>
                      </a:r>
                      <a:endParaRPr lang="zh-CN" sz="1600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-</a:t>
                      </a:r>
                      <a:endParaRPr lang="zh-CN" sz="1600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-</a:t>
                      </a:r>
                      <a:endParaRPr lang="zh-CN" sz="1600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494066"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 smtClean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Edit-distance</a:t>
                      </a:r>
                      <a:endParaRPr lang="zh-CN" sz="1600" kern="100" dirty="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58.4</a:t>
                      </a:r>
                      <a:endParaRPr lang="zh-CN" sz="1600" kern="100" dirty="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61.2</a:t>
                      </a:r>
                      <a:endParaRPr lang="zh-CN" sz="1600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59.6</a:t>
                      </a:r>
                      <a:endParaRPr lang="zh-CN" sz="1600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-</a:t>
                      </a:r>
                      <a:endParaRPr lang="zh-CN" sz="1600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-</a:t>
                      </a:r>
                      <a:endParaRPr lang="zh-CN" sz="1600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-</a:t>
                      </a:r>
                      <a:endParaRPr lang="zh-CN" sz="1600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625272"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Hybrid </a:t>
                      </a:r>
                      <a:r>
                        <a:rPr lang="en-US" sz="1600" kern="100" dirty="0" smtClean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kernel</a:t>
                      </a:r>
                      <a:endParaRPr lang="zh-CN" sz="1600" kern="100" dirty="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55.0</a:t>
                      </a:r>
                      <a:endParaRPr lang="zh-CN" sz="1600" kern="100" dirty="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68.8</a:t>
                      </a:r>
                      <a:endParaRPr lang="zh-CN" sz="1600" kern="100" dirty="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60.8</a:t>
                      </a:r>
                      <a:endParaRPr lang="zh-CN" sz="1600" kern="100" dirty="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65.7</a:t>
                      </a:r>
                      <a:endParaRPr lang="zh-CN" sz="1600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71.1</a:t>
                      </a:r>
                      <a:endParaRPr lang="zh-CN" sz="1600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68.1</a:t>
                      </a:r>
                      <a:endParaRPr lang="zh-CN" sz="1600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625272"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Multiple </a:t>
                      </a:r>
                      <a:r>
                        <a:rPr lang="en-US" sz="1600" kern="100" dirty="0" smtClean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kernel</a:t>
                      </a:r>
                      <a:endParaRPr lang="zh-CN" sz="1600" kern="100" dirty="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-</a:t>
                      </a:r>
                      <a:endParaRPr lang="zh-CN" sz="1600" kern="100" dirty="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-</a:t>
                      </a:r>
                      <a:endParaRPr lang="zh-CN" sz="1600" kern="100" dirty="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64.2</a:t>
                      </a:r>
                      <a:endParaRPr lang="zh-CN" sz="1600" kern="100" dirty="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-</a:t>
                      </a:r>
                      <a:endParaRPr lang="zh-CN" sz="1600" kern="100" dirty="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-</a:t>
                      </a:r>
                      <a:endParaRPr lang="zh-CN" sz="1600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67.6</a:t>
                      </a:r>
                      <a:endParaRPr lang="zh-CN" sz="1600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625272"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Walk weight </a:t>
                      </a:r>
                      <a:r>
                        <a:rPr lang="en-US" sz="1600" kern="100" dirty="0" smtClean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kernel</a:t>
                      </a:r>
                      <a:endParaRPr lang="zh-CN" sz="1600" kern="100" dirty="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61.4</a:t>
                      </a:r>
                      <a:endParaRPr lang="zh-CN" sz="1600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53.3</a:t>
                      </a:r>
                      <a:endParaRPr lang="zh-CN" sz="1600" kern="100" dirty="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56.6</a:t>
                      </a:r>
                      <a:endParaRPr lang="zh-CN" sz="1600" kern="100" dirty="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61.8</a:t>
                      </a:r>
                      <a:endParaRPr lang="zh-CN" sz="1600" kern="100" dirty="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54.2</a:t>
                      </a:r>
                      <a:endParaRPr lang="zh-CN" sz="1600" kern="100" dirty="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57.6</a:t>
                      </a:r>
                      <a:endParaRPr lang="zh-CN" sz="1600" kern="100" dirty="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625272"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CN" sz="1600" b="1" kern="100" dirty="0">
                          <a:effectLst/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a:t>本文提出的混合核函数</a:t>
                      </a:r>
                      <a:endParaRPr lang="zh-CN" sz="1600" b="1" kern="100" dirty="0"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85.3</a:t>
                      </a:r>
                      <a:endParaRPr lang="zh-CN" sz="1600" kern="100" dirty="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49.5</a:t>
                      </a:r>
                      <a:endParaRPr lang="zh-CN" sz="1600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62.5</a:t>
                      </a:r>
                      <a:endParaRPr lang="zh-CN" sz="1600" kern="100" dirty="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86.0</a:t>
                      </a:r>
                      <a:endParaRPr lang="zh-CN" sz="1600" kern="100" dirty="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60.0</a:t>
                      </a:r>
                      <a:endParaRPr lang="zh-CN" sz="1600" kern="100" dirty="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70.3</a:t>
                      </a:r>
                      <a:endParaRPr lang="zh-CN" sz="1600" kern="100" dirty="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sp>
        <p:nvSpPr>
          <p:cNvPr id="5124" name="日期占位符 3"/>
          <p:cNvSpPr txBox="1">
            <a:spLocks noGrp="1" noChangeArrowheads="1"/>
          </p:cNvSpPr>
          <p:nvPr/>
        </p:nvSpPr>
        <p:spPr bwMode="auto">
          <a:xfrm>
            <a:off x="39688" y="6308725"/>
            <a:ext cx="1219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78366" tIns="39183" rIns="78366" bIns="39183"/>
          <a:lstStyle>
            <a:lvl1pPr defTabSz="784225">
              <a:spcBef>
                <a:spcPct val="20000"/>
              </a:spcBef>
              <a:buFont typeface="Wingdings" panose="05000000000000000000" pitchFamily="2" charset="2"/>
              <a:buChar char="Ø"/>
              <a:defRPr sz="2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 defTabSz="784225">
              <a:spcBef>
                <a:spcPct val="20000"/>
              </a:spcBef>
              <a:buFont typeface="Wingdings" panose="05000000000000000000" pitchFamily="2" charset="2"/>
              <a:buChar char="–"/>
              <a:defRPr sz="24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 defTabSz="784225">
              <a:spcBef>
                <a:spcPct val="20000"/>
              </a:spcBef>
              <a:buFont typeface="Wingdings" panose="05000000000000000000" pitchFamily="2" charset="2"/>
              <a:buChar char="•"/>
              <a:defRPr sz="21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 defTabSz="784225">
              <a:spcBef>
                <a:spcPct val="20000"/>
              </a:spcBef>
              <a:buFont typeface="Wingdings" panose="05000000000000000000" pitchFamily="2" charset="2"/>
              <a:buChar char="–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 defTabSz="784225">
              <a:spcBef>
                <a:spcPct val="20000"/>
              </a:spcBef>
              <a:buFont typeface="Wingdings" panose="05000000000000000000" pitchFamily="2" charset="2"/>
              <a:buChar char="»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defTabSz="784225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defTabSz="784225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defTabSz="784225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defTabSz="784225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fld id="{A6454FEC-D484-4487-9573-ACAAC52CD485}" type="datetime1">
              <a:rPr lang="zh-CN" altLang="en-US" sz="1800"/>
              <a:pPr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t>2017/4/5</a:t>
            </a:fld>
            <a:endParaRPr lang="en-US" altLang="zh-CN" sz="1800"/>
          </a:p>
        </p:txBody>
      </p:sp>
      <p:sp>
        <p:nvSpPr>
          <p:cNvPr id="5125" name="灯片编号占位符 4"/>
          <p:cNvSpPr txBox="1">
            <a:spLocks noGrp="1" noChangeArrowheads="1"/>
          </p:cNvSpPr>
          <p:nvPr/>
        </p:nvSpPr>
        <p:spPr bwMode="auto">
          <a:xfrm>
            <a:off x="6516216" y="6269038"/>
            <a:ext cx="2057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78366" tIns="39183" rIns="78366" bIns="39183"/>
          <a:lstStyle>
            <a:lvl1pPr defTabSz="784225">
              <a:spcBef>
                <a:spcPct val="20000"/>
              </a:spcBef>
              <a:buFont typeface="Wingdings" panose="05000000000000000000" pitchFamily="2" charset="2"/>
              <a:buChar char="Ø"/>
              <a:defRPr sz="2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 defTabSz="784225">
              <a:spcBef>
                <a:spcPct val="20000"/>
              </a:spcBef>
              <a:buFont typeface="Wingdings" panose="05000000000000000000" pitchFamily="2" charset="2"/>
              <a:buChar char="–"/>
              <a:defRPr sz="24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 defTabSz="784225">
              <a:spcBef>
                <a:spcPct val="20000"/>
              </a:spcBef>
              <a:buFont typeface="Wingdings" panose="05000000000000000000" pitchFamily="2" charset="2"/>
              <a:buChar char="•"/>
              <a:defRPr sz="21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 defTabSz="784225">
              <a:spcBef>
                <a:spcPct val="20000"/>
              </a:spcBef>
              <a:buFont typeface="Wingdings" panose="05000000000000000000" pitchFamily="2" charset="2"/>
              <a:buChar char="–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 defTabSz="784225">
              <a:spcBef>
                <a:spcPct val="20000"/>
              </a:spcBef>
              <a:buFont typeface="Wingdings" panose="05000000000000000000" pitchFamily="2" charset="2"/>
              <a:buChar char="»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defTabSz="784225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defTabSz="784225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defTabSz="784225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defTabSz="784225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fld id="{5D410048-4B2F-4C7A-B910-F1FE8B5E3E1A}" type="slidenum">
              <a:rPr lang="zh-CN" altLang="en-US" sz="1600" b="0"/>
              <a:pPr algn="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t>17</a:t>
            </a:fld>
            <a:endParaRPr lang="en-US" altLang="zh-CN" sz="1600" b="0" dirty="0"/>
          </a:p>
        </p:txBody>
      </p:sp>
      <p:sp>
        <p:nvSpPr>
          <p:cNvPr id="5126" name="Text Box 6"/>
          <p:cNvSpPr txBox="1">
            <a:spLocks noChangeArrowheads="1"/>
          </p:cNvSpPr>
          <p:nvPr/>
        </p:nvSpPr>
        <p:spPr bwMode="auto">
          <a:xfrm>
            <a:off x="325438" y="1693863"/>
            <a:ext cx="358775" cy="265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ctr">
              <a:buFont typeface="Arial" panose="020B0604020202020204" pitchFamily="34" charset="0"/>
              <a:defRPr sz="21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buFont typeface="Arial" panose="020B0604020202020204" pitchFamily="34" charset="0"/>
              <a:defRPr sz="21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buFont typeface="Arial" panose="020B0604020202020204" pitchFamily="34" charset="0"/>
              <a:defRPr sz="21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buFont typeface="Arial" panose="020B0604020202020204" pitchFamily="34" charset="0"/>
              <a:defRPr sz="21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buFont typeface="Arial" panose="020B0604020202020204" pitchFamily="34" charset="0"/>
              <a:defRPr sz="21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/>
              <a:t>计算机与信息学院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00510496"/>
      </p:ext>
    </p:extLst>
  </p:cSld>
  <p:clrMapOvr>
    <a:masterClrMapping/>
  </p:clrMapOvr>
  <p:transition advTm="17691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内容占位符 2"/>
          <p:cNvSpPr>
            <a:spLocks noGrp="1"/>
          </p:cNvSpPr>
          <p:nvPr>
            <p:ph idx="4294967295"/>
          </p:nvPr>
        </p:nvSpPr>
        <p:spPr>
          <a:xfrm>
            <a:off x="1488956" y="836712"/>
            <a:ext cx="7632700" cy="4614862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  <a:defRPr/>
            </a:pP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生物实体关系抽取问题定义和研究背景</a:t>
            </a:r>
            <a:endParaRPr lang="en-US" altLang="zh-CN" sz="20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buFont typeface="Wingdings" panose="05000000000000000000" pitchFamily="2" charset="2"/>
              <a:buChar char="Ø"/>
              <a:defRPr/>
            </a:pP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基于规则和基于机器学习的生物实体关系抽取</a:t>
            </a:r>
            <a:endParaRPr lang="en-US" altLang="zh-CN" sz="20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lvl="1"/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基于规则的关系抽取技术</a:t>
            </a:r>
            <a:endParaRPr lang="en-US" altLang="zh-CN" sz="20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lvl="2"/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基于规则的关系抽取系统实验结果</a:t>
            </a:r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lvl="2"/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无监督的大规模的实体关系图构建和</a:t>
            </a:r>
            <a:r>
              <a:rPr lang="zh-CN" altLang="en-US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分析</a:t>
            </a:r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lvl="1"/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基于机器学习的关系抽取技术</a:t>
            </a:r>
            <a:endParaRPr lang="en-US" altLang="zh-CN" sz="20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lvl="2"/>
            <a:r>
              <a:rPr lang="zh-CN" altLang="en-US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基于机器学习的关系抽取系统实验结果</a:t>
            </a:r>
            <a:endParaRPr lang="en-US" altLang="zh-CN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buFont typeface="Wingdings" panose="05000000000000000000" pitchFamily="2" charset="2"/>
              <a:buChar char="Ø"/>
              <a:defRPr/>
            </a:pPr>
            <a:r>
              <a:rPr lang="zh-CN" altLang="en-US" sz="20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基于神经网络的生物实体关系抽取</a:t>
            </a:r>
            <a:endParaRPr lang="en-US" altLang="zh-CN" sz="2000" dirty="0" smtClean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lvl="1"/>
            <a:r>
              <a:rPr lang="zh-CN" altLang="en-US" sz="20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基于神经网络的自然语言处理</a:t>
            </a:r>
            <a:endParaRPr lang="en-US" altLang="zh-CN" sz="2000" dirty="0" smtClean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lvl="1"/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基于</a:t>
            </a:r>
            <a:r>
              <a:rPr lang="en-US" altLang="zh-CN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CNN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的关系抽取系统</a:t>
            </a: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构建以及实验结果分析</a:t>
            </a:r>
            <a:endParaRPr lang="en-US" altLang="zh-CN" sz="2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lvl="1"/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基于</a:t>
            </a:r>
            <a:r>
              <a:rPr lang="en-US" altLang="zh-CN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RNN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的关系抽取系统</a:t>
            </a: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构建以及实验结果分析</a:t>
            </a:r>
            <a:endParaRPr lang="en-US" altLang="zh-CN" sz="20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buFont typeface="Wingdings" panose="05000000000000000000" pitchFamily="2" charset="2"/>
              <a:buChar char="Ø"/>
              <a:defRPr/>
            </a:pP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总结</a:t>
            </a:r>
            <a:endParaRPr lang="zh-CN" altLang="en-US" sz="2000" b="1" dirty="0" smtClean="0">
              <a:solidFill>
                <a:srgbClr val="FF0000"/>
              </a:solidFill>
              <a:latin typeface="Cambria Math" panose="02040503050406030204" pitchFamily="18" charset="0"/>
            </a:endParaRPr>
          </a:p>
          <a:p>
            <a:pPr>
              <a:defRPr/>
            </a:pPr>
            <a:endParaRPr lang="zh-CN" altLang="en-US" sz="2800" b="1" dirty="0" smtClean="0">
              <a:solidFill>
                <a:srgbClr val="FF0000"/>
              </a:solidFill>
              <a:latin typeface="Cambria Math" panose="02040503050406030204" pitchFamily="18" charset="0"/>
            </a:endParaRPr>
          </a:p>
          <a:p>
            <a:pPr>
              <a:buFont typeface="Wingdings" panose="05000000000000000000" pitchFamily="2" charset="2"/>
              <a:buNone/>
              <a:defRPr/>
            </a:pPr>
            <a:endParaRPr lang="es-ES" altLang="en-US" sz="2800" i="1" dirty="0" smtClean="0">
              <a:latin typeface="Cambria Math" panose="02040503050406030204" pitchFamily="18" charset="0"/>
              <a:ea typeface="Cambria Math" panose="02040503050406030204" pitchFamily="18" charset="0"/>
              <a:cs typeface="Times New Roman" panose="02020603050405020304" pitchFamily="18" charset="0"/>
            </a:endParaRPr>
          </a:p>
          <a:p>
            <a:pPr>
              <a:buNone/>
              <a:defRPr/>
            </a:pPr>
            <a:endParaRPr lang="zh-CN" alt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buFont typeface="Wingdings" panose="05000000000000000000" pitchFamily="2" charset="2"/>
              <a:buNone/>
              <a:defRPr/>
            </a:pPr>
            <a:endParaRPr lang="es-ES" altLang="en-US" sz="2800" i="1" dirty="0" smtClean="0">
              <a:latin typeface="Cambria Math" panose="02040503050406030204" pitchFamily="18" charset="0"/>
              <a:ea typeface="Cambria Math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5124" name="日期占位符 3"/>
          <p:cNvSpPr txBox="1">
            <a:spLocks noGrp="1" noChangeArrowheads="1"/>
          </p:cNvSpPr>
          <p:nvPr/>
        </p:nvSpPr>
        <p:spPr bwMode="auto">
          <a:xfrm>
            <a:off x="39688" y="6308725"/>
            <a:ext cx="1219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78366" tIns="39183" rIns="78366" bIns="39183"/>
          <a:lstStyle>
            <a:lvl1pPr defTabSz="784225">
              <a:spcBef>
                <a:spcPct val="20000"/>
              </a:spcBef>
              <a:buFont typeface="Wingdings" panose="05000000000000000000" pitchFamily="2" charset="2"/>
              <a:buChar char="Ø"/>
              <a:defRPr sz="2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 defTabSz="784225">
              <a:spcBef>
                <a:spcPct val="20000"/>
              </a:spcBef>
              <a:buFont typeface="Wingdings" panose="05000000000000000000" pitchFamily="2" charset="2"/>
              <a:buChar char="–"/>
              <a:defRPr sz="24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 defTabSz="784225">
              <a:spcBef>
                <a:spcPct val="20000"/>
              </a:spcBef>
              <a:buFont typeface="Wingdings" panose="05000000000000000000" pitchFamily="2" charset="2"/>
              <a:buChar char="•"/>
              <a:defRPr sz="21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 defTabSz="784225">
              <a:spcBef>
                <a:spcPct val="20000"/>
              </a:spcBef>
              <a:buFont typeface="Wingdings" panose="05000000000000000000" pitchFamily="2" charset="2"/>
              <a:buChar char="–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 defTabSz="784225">
              <a:spcBef>
                <a:spcPct val="20000"/>
              </a:spcBef>
              <a:buFont typeface="Wingdings" panose="05000000000000000000" pitchFamily="2" charset="2"/>
              <a:buChar char="»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defTabSz="784225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defTabSz="784225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defTabSz="784225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defTabSz="784225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fld id="{A6454FEC-D484-4487-9573-ACAAC52CD485}" type="datetime1">
              <a:rPr lang="zh-CN" altLang="en-US" sz="1800"/>
              <a:pPr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t>2017/4/5</a:t>
            </a:fld>
            <a:endParaRPr lang="en-US" altLang="zh-CN" sz="1800"/>
          </a:p>
        </p:txBody>
      </p:sp>
      <p:sp>
        <p:nvSpPr>
          <p:cNvPr id="5125" name="灯片编号占位符 4"/>
          <p:cNvSpPr txBox="1">
            <a:spLocks noGrp="1" noChangeArrowheads="1"/>
          </p:cNvSpPr>
          <p:nvPr/>
        </p:nvSpPr>
        <p:spPr bwMode="auto">
          <a:xfrm>
            <a:off x="6553200" y="6248400"/>
            <a:ext cx="2057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78366" tIns="39183" rIns="78366" bIns="39183"/>
          <a:lstStyle>
            <a:lvl1pPr defTabSz="784225">
              <a:spcBef>
                <a:spcPct val="20000"/>
              </a:spcBef>
              <a:buFont typeface="Wingdings" panose="05000000000000000000" pitchFamily="2" charset="2"/>
              <a:buChar char="Ø"/>
              <a:defRPr sz="2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 defTabSz="784225">
              <a:spcBef>
                <a:spcPct val="20000"/>
              </a:spcBef>
              <a:buFont typeface="Wingdings" panose="05000000000000000000" pitchFamily="2" charset="2"/>
              <a:buChar char="–"/>
              <a:defRPr sz="24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 defTabSz="784225">
              <a:spcBef>
                <a:spcPct val="20000"/>
              </a:spcBef>
              <a:buFont typeface="Wingdings" panose="05000000000000000000" pitchFamily="2" charset="2"/>
              <a:buChar char="•"/>
              <a:defRPr sz="21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 defTabSz="784225">
              <a:spcBef>
                <a:spcPct val="20000"/>
              </a:spcBef>
              <a:buFont typeface="Wingdings" panose="05000000000000000000" pitchFamily="2" charset="2"/>
              <a:buChar char="–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 defTabSz="784225">
              <a:spcBef>
                <a:spcPct val="20000"/>
              </a:spcBef>
              <a:buFont typeface="Wingdings" panose="05000000000000000000" pitchFamily="2" charset="2"/>
              <a:buChar char="»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defTabSz="784225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defTabSz="784225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defTabSz="784225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defTabSz="784225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fld id="{5D410048-4B2F-4C7A-B910-F1FE8B5E3E1A}" type="slidenum">
              <a:rPr lang="zh-CN" altLang="en-US" sz="1600" b="0"/>
              <a:pPr algn="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t>18</a:t>
            </a:fld>
            <a:endParaRPr lang="en-US" altLang="zh-CN" sz="1600" b="0"/>
          </a:p>
        </p:txBody>
      </p:sp>
      <p:sp>
        <p:nvSpPr>
          <p:cNvPr id="5126" name="Text Box 6"/>
          <p:cNvSpPr txBox="1">
            <a:spLocks noChangeArrowheads="1"/>
          </p:cNvSpPr>
          <p:nvPr/>
        </p:nvSpPr>
        <p:spPr bwMode="auto">
          <a:xfrm>
            <a:off x="325438" y="1693863"/>
            <a:ext cx="358775" cy="265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ctr">
              <a:buFont typeface="Arial" panose="020B0604020202020204" pitchFamily="34" charset="0"/>
              <a:defRPr sz="21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buFont typeface="Arial" panose="020B0604020202020204" pitchFamily="34" charset="0"/>
              <a:defRPr sz="21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buFont typeface="Arial" panose="020B0604020202020204" pitchFamily="34" charset="0"/>
              <a:defRPr sz="21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buFont typeface="Arial" panose="020B0604020202020204" pitchFamily="34" charset="0"/>
              <a:defRPr sz="21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buFont typeface="Arial" panose="020B0604020202020204" pitchFamily="34" charset="0"/>
              <a:defRPr sz="21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/>
              <a:t>计算机与信息学院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24812311"/>
      </p:ext>
    </p:extLst>
  </p:cSld>
  <p:clrMapOvr>
    <a:masterClrMapping/>
  </p:clrMapOvr>
  <p:transition advTm="17691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 idx="4294967295"/>
          </p:nvPr>
        </p:nvSpPr>
        <p:spPr>
          <a:xfrm>
            <a:off x="1603363" y="438151"/>
            <a:ext cx="7524750" cy="863600"/>
          </a:xfrm>
        </p:spPr>
        <p:txBody>
          <a:bodyPr>
            <a:normAutofit/>
          </a:bodyPr>
          <a:lstStyle/>
          <a:p>
            <a:pPr lvl="1" algn="l" rtl="0">
              <a:lnSpc>
                <a:spcPct val="90000"/>
              </a:lnSpc>
              <a:spcBef>
                <a:spcPct val="0"/>
              </a:spcBef>
            </a:pPr>
            <a:r>
              <a:rPr lang="zh-CN" altLang="en-US" sz="28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词向量</a:t>
            </a:r>
          </a:p>
        </p:txBody>
      </p:sp>
      <p:pic>
        <p:nvPicPr>
          <p:cNvPr id="2" name="内容占位符 1"/>
          <p:cNvPicPr>
            <a:picLocks noGrp="1" noChangeAspect="1"/>
          </p:cNvPicPr>
          <p:nvPr>
            <p:ph idx="4294967295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752" y="1693863"/>
            <a:ext cx="5524500" cy="3438525"/>
          </a:xfrm>
        </p:spPr>
      </p:pic>
      <p:sp>
        <p:nvSpPr>
          <p:cNvPr id="5124" name="日期占位符 3"/>
          <p:cNvSpPr txBox="1">
            <a:spLocks noGrp="1" noChangeArrowheads="1"/>
          </p:cNvSpPr>
          <p:nvPr/>
        </p:nvSpPr>
        <p:spPr bwMode="auto">
          <a:xfrm>
            <a:off x="39688" y="6308725"/>
            <a:ext cx="1219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78366" tIns="39183" rIns="78366" bIns="39183"/>
          <a:lstStyle>
            <a:lvl1pPr defTabSz="784225">
              <a:spcBef>
                <a:spcPct val="20000"/>
              </a:spcBef>
              <a:buFont typeface="Wingdings" panose="05000000000000000000" pitchFamily="2" charset="2"/>
              <a:buChar char="Ø"/>
              <a:defRPr sz="2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 defTabSz="784225">
              <a:spcBef>
                <a:spcPct val="20000"/>
              </a:spcBef>
              <a:buFont typeface="Wingdings" panose="05000000000000000000" pitchFamily="2" charset="2"/>
              <a:buChar char="–"/>
              <a:defRPr sz="24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 defTabSz="784225">
              <a:spcBef>
                <a:spcPct val="20000"/>
              </a:spcBef>
              <a:buFont typeface="Wingdings" panose="05000000000000000000" pitchFamily="2" charset="2"/>
              <a:buChar char="•"/>
              <a:defRPr sz="21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 defTabSz="784225">
              <a:spcBef>
                <a:spcPct val="20000"/>
              </a:spcBef>
              <a:buFont typeface="Wingdings" panose="05000000000000000000" pitchFamily="2" charset="2"/>
              <a:buChar char="–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 defTabSz="784225">
              <a:spcBef>
                <a:spcPct val="20000"/>
              </a:spcBef>
              <a:buFont typeface="Wingdings" panose="05000000000000000000" pitchFamily="2" charset="2"/>
              <a:buChar char="»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defTabSz="784225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defTabSz="784225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defTabSz="784225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defTabSz="784225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fld id="{A6454FEC-D484-4487-9573-ACAAC52CD485}" type="datetime1">
              <a:rPr lang="zh-CN" altLang="en-US" sz="1800"/>
              <a:pPr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t>2017/4/5</a:t>
            </a:fld>
            <a:endParaRPr lang="en-US" altLang="zh-CN" sz="1800"/>
          </a:p>
        </p:txBody>
      </p:sp>
      <p:sp>
        <p:nvSpPr>
          <p:cNvPr id="5125" name="灯片编号占位符 4"/>
          <p:cNvSpPr txBox="1">
            <a:spLocks noGrp="1" noChangeArrowheads="1"/>
          </p:cNvSpPr>
          <p:nvPr/>
        </p:nvSpPr>
        <p:spPr bwMode="auto">
          <a:xfrm>
            <a:off x="6516216" y="6269038"/>
            <a:ext cx="2057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78366" tIns="39183" rIns="78366" bIns="39183"/>
          <a:lstStyle>
            <a:lvl1pPr defTabSz="784225">
              <a:spcBef>
                <a:spcPct val="20000"/>
              </a:spcBef>
              <a:buFont typeface="Wingdings" panose="05000000000000000000" pitchFamily="2" charset="2"/>
              <a:buChar char="Ø"/>
              <a:defRPr sz="2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 defTabSz="784225">
              <a:spcBef>
                <a:spcPct val="20000"/>
              </a:spcBef>
              <a:buFont typeface="Wingdings" panose="05000000000000000000" pitchFamily="2" charset="2"/>
              <a:buChar char="–"/>
              <a:defRPr sz="24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 defTabSz="784225">
              <a:spcBef>
                <a:spcPct val="20000"/>
              </a:spcBef>
              <a:buFont typeface="Wingdings" panose="05000000000000000000" pitchFamily="2" charset="2"/>
              <a:buChar char="•"/>
              <a:defRPr sz="21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 defTabSz="784225">
              <a:spcBef>
                <a:spcPct val="20000"/>
              </a:spcBef>
              <a:buFont typeface="Wingdings" panose="05000000000000000000" pitchFamily="2" charset="2"/>
              <a:buChar char="–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 defTabSz="784225">
              <a:spcBef>
                <a:spcPct val="20000"/>
              </a:spcBef>
              <a:buFont typeface="Wingdings" panose="05000000000000000000" pitchFamily="2" charset="2"/>
              <a:buChar char="»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defTabSz="784225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defTabSz="784225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defTabSz="784225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defTabSz="784225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fld id="{5D410048-4B2F-4C7A-B910-F1FE8B5E3E1A}" type="slidenum">
              <a:rPr lang="zh-CN" altLang="en-US" sz="1600" b="0"/>
              <a:pPr algn="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t>19</a:t>
            </a:fld>
            <a:endParaRPr lang="en-US" altLang="zh-CN" sz="1600" b="0" dirty="0"/>
          </a:p>
        </p:txBody>
      </p:sp>
      <p:sp>
        <p:nvSpPr>
          <p:cNvPr id="5126" name="Text Box 6"/>
          <p:cNvSpPr txBox="1">
            <a:spLocks noChangeArrowheads="1"/>
          </p:cNvSpPr>
          <p:nvPr/>
        </p:nvSpPr>
        <p:spPr bwMode="auto">
          <a:xfrm>
            <a:off x="325438" y="1693863"/>
            <a:ext cx="358775" cy="265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ctr">
              <a:buFont typeface="Arial" panose="020B0604020202020204" pitchFamily="34" charset="0"/>
              <a:defRPr sz="21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buFont typeface="Arial" panose="020B0604020202020204" pitchFamily="34" charset="0"/>
              <a:defRPr sz="21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buFont typeface="Arial" panose="020B0604020202020204" pitchFamily="34" charset="0"/>
              <a:defRPr sz="21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buFont typeface="Arial" panose="020B0604020202020204" pitchFamily="34" charset="0"/>
              <a:defRPr sz="21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buFont typeface="Arial" panose="020B0604020202020204" pitchFamily="34" charset="0"/>
              <a:defRPr sz="21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/>
              <a:t>计算机与信息学院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66500944"/>
      </p:ext>
    </p:extLst>
  </p:cSld>
  <p:clrMapOvr>
    <a:masterClrMapping/>
  </p:clrMapOvr>
  <p:transition advTm="17691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内容占位符 2"/>
          <p:cNvSpPr>
            <a:spLocks noGrp="1"/>
          </p:cNvSpPr>
          <p:nvPr>
            <p:ph idx="4294967295"/>
          </p:nvPr>
        </p:nvSpPr>
        <p:spPr>
          <a:xfrm>
            <a:off x="1488956" y="836712"/>
            <a:ext cx="7632700" cy="4614862"/>
          </a:xfrm>
          <a:noFill/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  <a:defRPr/>
            </a:pPr>
            <a:r>
              <a:rPr lang="zh-CN" altLang="en-US" sz="20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生物实体关系抽取问题定义和研究背景</a:t>
            </a:r>
            <a:endParaRPr lang="en-US" altLang="zh-CN" sz="2000" dirty="0" smtClean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buFont typeface="Wingdings" panose="05000000000000000000" pitchFamily="2" charset="2"/>
              <a:buChar char="Ø"/>
              <a:defRPr/>
            </a:pPr>
            <a:r>
              <a:rPr lang="zh-CN" altLang="en-US" sz="2000" dirty="0" smtClean="0">
                <a:effectLst>
                  <a:outerShdw algn="ctr" rotWithShape="0">
                    <a:srgbClr val="000000">
                      <a:alpha val="68000"/>
                    </a:srgbClr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</a:rPr>
              <a:t>基于规则和基于机器学习的生物实体关系抽取</a:t>
            </a:r>
            <a:endParaRPr lang="en-US" altLang="zh-CN" sz="2000" dirty="0" smtClean="0">
              <a:effectLst>
                <a:outerShdw algn="ctr" rotWithShape="0">
                  <a:srgbClr val="000000">
                    <a:alpha val="68000"/>
                  </a:srgbClr>
                </a:outerShdw>
              </a:effectLst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lvl="1"/>
            <a:r>
              <a:rPr lang="zh-CN" altLang="en-US" sz="2000" dirty="0" smtClean="0">
                <a:effectLst>
                  <a:outerShdw algn="ctr" rotWithShape="0">
                    <a:srgbClr val="000000">
                      <a:alpha val="68000"/>
                    </a:srgbClr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</a:rPr>
              <a:t>基于规则的关系抽取技术</a:t>
            </a:r>
            <a:endParaRPr lang="en-US" altLang="zh-CN" sz="2000" dirty="0" smtClean="0">
              <a:effectLst>
                <a:outerShdw algn="ctr" rotWithShape="0">
                  <a:srgbClr val="000000">
                    <a:alpha val="68000"/>
                  </a:srgbClr>
                </a:outerShdw>
              </a:effectLst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lvl="2"/>
            <a:r>
              <a:rPr lang="zh-CN" altLang="en-US" dirty="0">
                <a:effectLst>
                  <a:outerShdw algn="ctr" rotWithShape="0">
                    <a:srgbClr val="000000">
                      <a:alpha val="68000"/>
                    </a:srgbClr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</a:rPr>
              <a:t>基于规则的关系抽取系统实验结果</a:t>
            </a:r>
            <a:endParaRPr lang="en-US" altLang="zh-CN" dirty="0">
              <a:effectLst>
                <a:outerShdw algn="ctr" rotWithShape="0">
                  <a:srgbClr val="000000">
                    <a:alpha val="68000"/>
                  </a:srgbClr>
                </a:outerShdw>
              </a:effectLst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lvl="2"/>
            <a:r>
              <a:rPr lang="zh-CN" altLang="en-US" dirty="0">
                <a:effectLst>
                  <a:outerShdw algn="ctr" rotWithShape="0">
                    <a:srgbClr val="000000">
                      <a:alpha val="68000"/>
                    </a:srgbClr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</a:rPr>
              <a:t>无监督的大规模的实体关系图构建和</a:t>
            </a:r>
            <a:r>
              <a:rPr lang="zh-CN" altLang="en-US" dirty="0" smtClean="0">
                <a:effectLst>
                  <a:outerShdw algn="ctr" rotWithShape="0">
                    <a:srgbClr val="000000">
                      <a:alpha val="68000"/>
                    </a:srgbClr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</a:rPr>
              <a:t>分析</a:t>
            </a:r>
            <a:endParaRPr lang="en-US" altLang="zh-CN" dirty="0">
              <a:effectLst>
                <a:outerShdw algn="ctr" rotWithShape="0">
                  <a:srgbClr val="000000">
                    <a:alpha val="68000"/>
                  </a:srgbClr>
                </a:outerShdw>
              </a:effectLst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lvl="1"/>
            <a:r>
              <a:rPr lang="zh-CN" altLang="en-US" sz="2000" dirty="0" smtClean="0">
                <a:effectLst>
                  <a:outerShdw algn="ctr" rotWithShape="0">
                    <a:srgbClr val="000000">
                      <a:alpha val="68000"/>
                    </a:srgbClr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</a:rPr>
              <a:t>基于机器学习的关系抽取技术</a:t>
            </a:r>
            <a:endParaRPr lang="en-US" altLang="zh-CN" sz="2000" dirty="0" smtClean="0">
              <a:effectLst>
                <a:outerShdw algn="ctr" rotWithShape="0">
                  <a:srgbClr val="000000">
                    <a:alpha val="68000"/>
                  </a:srgbClr>
                </a:outerShdw>
              </a:effectLst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lvl="2"/>
            <a:r>
              <a:rPr lang="zh-CN" altLang="en-US" dirty="0" smtClean="0">
                <a:effectLst>
                  <a:outerShdw algn="ctr" rotWithShape="0">
                    <a:srgbClr val="000000">
                      <a:alpha val="68000"/>
                    </a:srgbClr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</a:rPr>
              <a:t>基于机器学习的关系抽取系统实验结果</a:t>
            </a:r>
            <a:endParaRPr lang="en-US" altLang="zh-CN" dirty="0" smtClean="0">
              <a:effectLst>
                <a:outerShdw algn="ctr" rotWithShape="0">
                  <a:srgbClr val="000000">
                    <a:alpha val="68000"/>
                  </a:srgbClr>
                </a:outerShdw>
              </a:effectLst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buFont typeface="Wingdings" panose="05000000000000000000" pitchFamily="2" charset="2"/>
              <a:buChar char="Ø"/>
              <a:defRPr/>
            </a:pPr>
            <a:r>
              <a:rPr lang="zh-CN" altLang="en-US" sz="2000" dirty="0" smtClean="0">
                <a:effectLst>
                  <a:outerShdw algn="ctr" rotWithShape="0">
                    <a:srgbClr val="000000">
                      <a:alpha val="68000"/>
                    </a:srgbClr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</a:rPr>
              <a:t>基于神经网络的生物实体关系抽取</a:t>
            </a:r>
            <a:endParaRPr lang="en-US" altLang="zh-CN" sz="2000" dirty="0" smtClean="0">
              <a:effectLst>
                <a:outerShdw algn="ctr" rotWithShape="0">
                  <a:srgbClr val="000000">
                    <a:alpha val="68000"/>
                  </a:srgbClr>
                </a:outerShdw>
              </a:effectLst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lvl="1"/>
            <a:r>
              <a:rPr lang="zh-CN" altLang="en-US" sz="2000" dirty="0" smtClean="0">
                <a:effectLst>
                  <a:outerShdw algn="ctr" rotWithShape="0">
                    <a:srgbClr val="000000">
                      <a:alpha val="68000"/>
                    </a:srgbClr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</a:rPr>
              <a:t>基于神经网络的自然语言处理</a:t>
            </a:r>
            <a:endParaRPr lang="en-US" altLang="zh-CN" sz="2000" dirty="0" smtClean="0">
              <a:effectLst>
                <a:outerShdw algn="ctr" rotWithShape="0">
                  <a:srgbClr val="000000">
                    <a:alpha val="68000"/>
                  </a:srgbClr>
                </a:outerShdw>
              </a:effectLst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lvl="1"/>
            <a:r>
              <a:rPr lang="zh-CN" altLang="en-US" sz="2000" dirty="0">
                <a:effectLst>
                  <a:outerShdw algn="ctr" rotWithShape="0">
                    <a:srgbClr val="000000">
                      <a:alpha val="68000"/>
                    </a:srgbClr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</a:rPr>
              <a:t>基于</a:t>
            </a:r>
            <a:r>
              <a:rPr lang="en-US" altLang="zh-CN" sz="2000" dirty="0">
                <a:effectLst>
                  <a:outerShdw algn="ctr" rotWithShape="0">
                    <a:srgbClr val="000000">
                      <a:alpha val="68000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CNN</a:t>
            </a:r>
            <a:r>
              <a:rPr lang="zh-CN" altLang="en-US" sz="2000" dirty="0">
                <a:effectLst>
                  <a:outerShdw algn="ctr" rotWithShape="0">
                    <a:srgbClr val="000000">
                      <a:alpha val="68000"/>
                    </a:srgbClr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</a:rPr>
              <a:t>的关系抽取系统</a:t>
            </a:r>
            <a:r>
              <a:rPr lang="zh-CN" altLang="en-US" sz="2000" dirty="0" smtClean="0">
                <a:effectLst>
                  <a:outerShdw algn="ctr" rotWithShape="0">
                    <a:srgbClr val="000000">
                      <a:alpha val="68000"/>
                    </a:srgbClr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</a:rPr>
              <a:t>构建以及实验结果分析</a:t>
            </a:r>
            <a:endParaRPr lang="en-US" altLang="zh-CN" sz="2000" dirty="0">
              <a:effectLst>
                <a:outerShdw algn="ctr" rotWithShape="0">
                  <a:srgbClr val="000000">
                    <a:alpha val="68000"/>
                  </a:srgbClr>
                </a:outerShdw>
              </a:effectLst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lvl="1"/>
            <a:r>
              <a:rPr lang="zh-CN" altLang="en-US" sz="2000" dirty="0">
                <a:effectLst>
                  <a:outerShdw algn="ctr" rotWithShape="0">
                    <a:srgbClr val="000000">
                      <a:alpha val="68000"/>
                    </a:srgbClr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</a:rPr>
              <a:t>基于</a:t>
            </a:r>
            <a:r>
              <a:rPr lang="en-US" altLang="zh-CN" sz="2000" dirty="0">
                <a:effectLst>
                  <a:outerShdw algn="ctr" rotWithShape="0">
                    <a:srgbClr val="000000">
                      <a:alpha val="68000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RNN</a:t>
            </a:r>
            <a:r>
              <a:rPr lang="zh-CN" altLang="en-US" sz="2000" dirty="0">
                <a:effectLst>
                  <a:outerShdw algn="ctr" rotWithShape="0">
                    <a:srgbClr val="000000">
                      <a:alpha val="68000"/>
                    </a:srgbClr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</a:rPr>
              <a:t>的关系抽取系统</a:t>
            </a:r>
            <a:r>
              <a:rPr lang="zh-CN" altLang="en-US" sz="2000" dirty="0" smtClean="0">
                <a:effectLst>
                  <a:outerShdw algn="ctr" rotWithShape="0">
                    <a:srgbClr val="000000">
                      <a:alpha val="68000"/>
                    </a:srgbClr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</a:rPr>
              <a:t>构建以及实验结果分析</a:t>
            </a:r>
            <a:endParaRPr lang="en-US" altLang="zh-CN" sz="2000" dirty="0" smtClean="0">
              <a:effectLst>
                <a:outerShdw algn="ctr" rotWithShape="0">
                  <a:srgbClr val="000000">
                    <a:alpha val="68000"/>
                  </a:srgbClr>
                </a:outerShdw>
              </a:effectLst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buFont typeface="Wingdings" panose="05000000000000000000" pitchFamily="2" charset="2"/>
              <a:buChar char="Ø"/>
              <a:defRPr/>
            </a:pPr>
            <a:r>
              <a:rPr lang="zh-CN" altLang="en-US" sz="2000" dirty="0" smtClean="0">
                <a:effectLst>
                  <a:outerShdw algn="ctr" rotWithShape="0">
                    <a:srgbClr val="000000">
                      <a:alpha val="68000"/>
                    </a:srgbClr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</a:rPr>
              <a:t>总结</a:t>
            </a:r>
            <a:endParaRPr lang="zh-CN" altLang="en-US" sz="2000" b="1" dirty="0" smtClean="0">
              <a:solidFill>
                <a:srgbClr val="FF0000"/>
              </a:solidFill>
              <a:effectLst>
                <a:outerShdw algn="ctr" rotWithShape="0">
                  <a:srgbClr val="000000">
                    <a:alpha val="68000"/>
                  </a:srgbClr>
                </a:outerShdw>
              </a:effectLst>
              <a:latin typeface="Cambria Math" panose="02040503050406030204" pitchFamily="18" charset="0"/>
            </a:endParaRPr>
          </a:p>
          <a:p>
            <a:pPr>
              <a:defRPr/>
            </a:pPr>
            <a:endParaRPr lang="zh-CN" altLang="en-US" sz="2800" b="1" dirty="0" smtClean="0">
              <a:solidFill>
                <a:srgbClr val="FF0000"/>
              </a:solidFill>
              <a:latin typeface="Cambria Math" panose="02040503050406030204" pitchFamily="18" charset="0"/>
            </a:endParaRPr>
          </a:p>
          <a:p>
            <a:pPr>
              <a:buFont typeface="Wingdings" panose="05000000000000000000" pitchFamily="2" charset="2"/>
              <a:buNone/>
              <a:defRPr/>
            </a:pPr>
            <a:endParaRPr lang="es-ES" altLang="en-US" sz="2800" i="1" dirty="0" smtClean="0">
              <a:latin typeface="Cambria Math" panose="02040503050406030204" pitchFamily="18" charset="0"/>
              <a:ea typeface="Cambria Math" panose="02040503050406030204" pitchFamily="18" charset="0"/>
              <a:cs typeface="Times New Roman" panose="02020603050405020304" pitchFamily="18" charset="0"/>
            </a:endParaRPr>
          </a:p>
          <a:p>
            <a:pPr>
              <a:buNone/>
              <a:defRPr/>
            </a:pPr>
            <a:endParaRPr lang="zh-CN" alt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buFont typeface="Wingdings" panose="05000000000000000000" pitchFamily="2" charset="2"/>
              <a:buNone/>
              <a:defRPr/>
            </a:pPr>
            <a:endParaRPr lang="es-ES" altLang="en-US" sz="2800" i="1" dirty="0" smtClean="0">
              <a:latin typeface="Cambria Math" panose="02040503050406030204" pitchFamily="18" charset="0"/>
              <a:ea typeface="Cambria Math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5124" name="日期占位符 3"/>
          <p:cNvSpPr txBox="1">
            <a:spLocks noGrp="1" noChangeArrowheads="1"/>
          </p:cNvSpPr>
          <p:nvPr/>
        </p:nvSpPr>
        <p:spPr bwMode="auto">
          <a:xfrm>
            <a:off x="39688" y="6308725"/>
            <a:ext cx="1219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78366" tIns="39183" rIns="78366" bIns="39183"/>
          <a:lstStyle>
            <a:lvl1pPr defTabSz="784225">
              <a:spcBef>
                <a:spcPct val="20000"/>
              </a:spcBef>
              <a:buFont typeface="Wingdings" panose="05000000000000000000" pitchFamily="2" charset="2"/>
              <a:buChar char="Ø"/>
              <a:defRPr sz="2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 defTabSz="784225">
              <a:spcBef>
                <a:spcPct val="20000"/>
              </a:spcBef>
              <a:buFont typeface="Wingdings" panose="05000000000000000000" pitchFamily="2" charset="2"/>
              <a:buChar char="–"/>
              <a:defRPr sz="24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 defTabSz="784225">
              <a:spcBef>
                <a:spcPct val="20000"/>
              </a:spcBef>
              <a:buFont typeface="Wingdings" panose="05000000000000000000" pitchFamily="2" charset="2"/>
              <a:buChar char="•"/>
              <a:defRPr sz="21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 defTabSz="784225">
              <a:spcBef>
                <a:spcPct val="20000"/>
              </a:spcBef>
              <a:buFont typeface="Wingdings" panose="05000000000000000000" pitchFamily="2" charset="2"/>
              <a:buChar char="–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 defTabSz="784225">
              <a:spcBef>
                <a:spcPct val="20000"/>
              </a:spcBef>
              <a:buFont typeface="Wingdings" panose="05000000000000000000" pitchFamily="2" charset="2"/>
              <a:buChar char="»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defTabSz="784225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defTabSz="784225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defTabSz="784225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defTabSz="784225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fld id="{A6454FEC-D484-4487-9573-ACAAC52CD485}" type="datetime1">
              <a:rPr lang="zh-CN" altLang="en-US" sz="1800"/>
              <a:pPr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t>2017/4/5</a:t>
            </a:fld>
            <a:endParaRPr lang="en-US" altLang="zh-CN" sz="1800"/>
          </a:p>
        </p:txBody>
      </p:sp>
      <p:sp>
        <p:nvSpPr>
          <p:cNvPr id="5125" name="灯片编号占位符 4"/>
          <p:cNvSpPr txBox="1">
            <a:spLocks noGrp="1" noChangeArrowheads="1"/>
          </p:cNvSpPr>
          <p:nvPr/>
        </p:nvSpPr>
        <p:spPr bwMode="auto">
          <a:xfrm>
            <a:off x="6553200" y="6248400"/>
            <a:ext cx="2057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78366" tIns="39183" rIns="78366" bIns="39183"/>
          <a:lstStyle>
            <a:lvl1pPr defTabSz="784225">
              <a:spcBef>
                <a:spcPct val="20000"/>
              </a:spcBef>
              <a:buFont typeface="Wingdings" panose="05000000000000000000" pitchFamily="2" charset="2"/>
              <a:buChar char="Ø"/>
              <a:defRPr sz="2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 defTabSz="784225">
              <a:spcBef>
                <a:spcPct val="20000"/>
              </a:spcBef>
              <a:buFont typeface="Wingdings" panose="05000000000000000000" pitchFamily="2" charset="2"/>
              <a:buChar char="–"/>
              <a:defRPr sz="24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 defTabSz="784225">
              <a:spcBef>
                <a:spcPct val="20000"/>
              </a:spcBef>
              <a:buFont typeface="Wingdings" panose="05000000000000000000" pitchFamily="2" charset="2"/>
              <a:buChar char="•"/>
              <a:defRPr sz="21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 defTabSz="784225">
              <a:spcBef>
                <a:spcPct val="20000"/>
              </a:spcBef>
              <a:buFont typeface="Wingdings" panose="05000000000000000000" pitchFamily="2" charset="2"/>
              <a:buChar char="–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 defTabSz="784225">
              <a:spcBef>
                <a:spcPct val="20000"/>
              </a:spcBef>
              <a:buFont typeface="Wingdings" panose="05000000000000000000" pitchFamily="2" charset="2"/>
              <a:buChar char="»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defTabSz="784225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defTabSz="784225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defTabSz="784225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defTabSz="784225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fld id="{5D410048-4B2F-4C7A-B910-F1FE8B5E3E1A}" type="slidenum">
              <a:rPr lang="zh-CN" altLang="en-US" sz="1600" b="0"/>
              <a:pPr algn="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t>2</a:t>
            </a:fld>
            <a:endParaRPr lang="en-US" altLang="zh-CN" sz="1600" b="0"/>
          </a:p>
        </p:txBody>
      </p:sp>
      <p:sp>
        <p:nvSpPr>
          <p:cNvPr id="5126" name="Text Box 6"/>
          <p:cNvSpPr txBox="1">
            <a:spLocks noChangeArrowheads="1"/>
          </p:cNvSpPr>
          <p:nvPr/>
        </p:nvSpPr>
        <p:spPr bwMode="auto">
          <a:xfrm>
            <a:off x="325438" y="1693863"/>
            <a:ext cx="358775" cy="265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ctr">
              <a:buFont typeface="Arial" panose="020B0604020202020204" pitchFamily="34" charset="0"/>
              <a:defRPr sz="21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buFont typeface="Arial" panose="020B0604020202020204" pitchFamily="34" charset="0"/>
              <a:defRPr sz="21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buFont typeface="Arial" panose="020B0604020202020204" pitchFamily="34" charset="0"/>
              <a:defRPr sz="21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buFont typeface="Arial" panose="020B0604020202020204" pitchFamily="34" charset="0"/>
              <a:defRPr sz="21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buFont typeface="Arial" panose="020B0604020202020204" pitchFamily="34" charset="0"/>
              <a:defRPr sz="21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/>
              <a:t>计算机与信息学院</a:t>
            </a:r>
          </a:p>
        </p:txBody>
      </p:sp>
    </p:spTree>
    <p:custDataLst>
      <p:tags r:id="rId1"/>
    </p:custDataLst>
  </p:cSld>
  <p:clrMapOvr>
    <a:masterClrMapping/>
  </p:clrMapOvr>
  <p:transition advTm="17691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 idx="4294967295"/>
          </p:nvPr>
        </p:nvSpPr>
        <p:spPr>
          <a:xfrm>
            <a:off x="1603363" y="438151"/>
            <a:ext cx="7524750" cy="863600"/>
          </a:xfrm>
        </p:spPr>
        <p:txBody>
          <a:bodyPr>
            <a:normAutofit/>
          </a:bodyPr>
          <a:lstStyle/>
          <a:p>
            <a:pPr lvl="1" algn="l" rtl="0">
              <a:lnSpc>
                <a:spcPct val="90000"/>
              </a:lnSpc>
              <a:spcBef>
                <a:spcPct val="0"/>
              </a:spcBef>
            </a:pPr>
            <a:r>
              <a:rPr lang="zh-CN" altLang="en-US" sz="28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词向量</a:t>
            </a:r>
          </a:p>
        </p:txBody>
      </p:sp>
      <p:sp>
        <p:nvSpPr>
          <p:cNvPr id="5124" name="日期占位符 3"/>
          <p:cNvSpPr txBox="1">
            <a:spLocks noGrp="1" noChangeArrowheads="1"/>
          </p:cNvSpPr>
          <p:nvPr/>
        </p:nvSpPr>
        <p:spPr bwMode="auto">
          <a:xfrm>
            <a:off x="39688" y="6308725"/>
            <a:ext cx="1219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78366" tIns="39183" rIns="78366" bIns="39183"/>
          <a:lstStyle>
            <a:lvl1pPr defTabSz="784225">
              <a:spcBef>
                <a:spcPct val="20000"/>
              </a:spcBef>
              <a:buFont typeface="Wingdings" panose="05000000000000000000" pitchFamily="2" charset="2"/>
              <a:buChar char="Ø"/>
              <a:defRPr sz="2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 defTabSz="784225">
              <a:spcBef>
                <a:spcPct val="20000"/>
              </a:spcBef>
              <a:buFont typeface="Wingdings" panose="05000000000000000000" pitchFamily="2" charset="2"/>
              <a:buChar char="–"/>
              <a:defRPr sz="24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 defTabSz="784225">
              <a:spcBef>
                <a:spcPct val="20000"/>
              </a:spcBef>
              <a:buFont typeface="Wingdings" panose="05000000000000000000" pitchFamily="2" charset="2"/>
              <a:buChar char="•"/>
              <a:defRPr sz="21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 defTabSz="784225">
              <a:spcBef>
                <a:spcPct val="20000"/>
              </a:spcBef>
              <a:buFont typeface="Wingdings" panose="05000000000000000000" pitchFamily="2" charset="2"/>
              <a:buChar char="–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 defTabSz="784225">
              <a:spcBef>
                <a:spcPct val="20000"/>
              </a:spcBef>
              <a:buFont typeface="Wingdings" panose="05000000000000000000" pitchFamily="2" charset="2"/>
              <a:buChar char="»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defTabSz="784225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defTabSz="784225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defTabSz="784225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defTabSz="784225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fld id="{A6454FEC-D484-4487-9573-ACAAC52CD485}" type="datetime1">
              <a:rPr lang="zh-CN" altLang="en-US" sz="1800"/>
              <a:pPr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t>2017/4/5</a:t>
            </a:fld>
            <a:endParaRPr lang="en-US" altLang="zh-CN" sz="1800"/>
          </a:p>
        </p:txBody>
      </p:sp>
      <p:sp>
        <p:nvSpPr>
          <p:cNvPr id="5125" name="灯片编号占位符 4"/>
          <p:cNvSpPr txBox="1">
            <a:spLocks noGrp="1" noChangeArrowheads="1"/>
          </p:cNvSpPr>
          <p:nvPr/>
        </p:nvSpPr>
        <p:spPr bwMode="auto">
          <a:xfrm>
            <a:off x="6516216" y="6269038"/>
            <a:ext cx="2057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78366" tIns="39183" rIns="78366" bIns="39183"/>
          <a:lstStyle>
            <a:lvl1pPr defTabSz="784225">
              <a:spcBef>
                <a:spcPct val="20000"/>
              </a:spcBef>
              <a:buFont typeface="Wingdings" panose="05000000000000000000" pitchFamily="2" charset="2"/>
              <a:buChar char="Ø"/>
              <a:defRPr sz="2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 defTabSz="784225">
              <a:spcBef>
                <a:spcPct val="20000"/>
              </a:spcBef>
              <a:buFont typeface="Wingdings" panose="05000000000000000000" pitchFamily="2" charset="2"/>
              <a:buChar char="–"/>
              <a:defRPr sz="24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 defTabSz="784225">
              <a:spcBef>
                <a:spcPct val="20000"/>
              </a:spcBef>
              <a:buFont typeface="Wingdings" panose="05000000000000000000" pitchFamily="2" charset="2"/>
              <a:buChar char="•"/>
              <a:defRPr sz="21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 defTabSz="784225">
              <a:spcBef>
                <a:spcPct val="20000"/>
              </a:spcBef>
              <a:buFont typeface="Wingdings" panose="05000000000000000000" pitchFamily="2" charset="2"/>
              <a:buChar char="–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 defTabSz="784225">
              <a:spcBef>
                <a:spcPct val="20000"/>
              </a:spcBef>
              <a:buFont typeface="Wingdings" panose="05000000000000000000" pitchFamily="2" charset="2"/>
              <a:buChar char="»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defTabSz="784225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defTabSz="784225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defTabSz="784225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defTabSz="784225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fld id="{5D410048-4B2F-4C7A-B910-F1FE8B5E3E1A}" type="slidenum">
              <a:rPr lang="zh-CN" altLang="en-US" sz="1600" b="0"/>
              <a:pPr algn="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t>20</a:t>
            </a:fld>
            <a:endParaRPr lang="en-US" altLang="zh-CN" sz="1600" b="0" dirty="0"/>
          </a:p>
        </p:txBody>
      </p:sp>
      <p:sp>
        <p:nvSpPr>
          <p:cNvPr id="5126" name="Text Box 6"/>
          <p:cNvSpPr txBox="1">
            <a:spLocks noChangeArrowheads="1"/>
          </p:cNvSpPr>
          <p:nvPr/>
        </p:nvSpPr>
        <p:spPr bwMode="auto">
          <a:xfrm>
            <a:off x="325438" y="1693863"/>
            <a:ext cx="358775" cy="265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ctr">
              <a:buFont typeface="Arial" panose="020B0604020202020204" pitchFamily="34" charset="0"/>
              <a:defRPr sz="21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buFont typeface="Arial" panose="020B0604020202020204" pitchFamily="34" charset="0"/>
              <a:defRPr sz="21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buFont typeface="Arial" panose="020B0604020202020204" pitchFamily="34" charset="0"/>
              <a:defRPr sz="21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buFont typeface="Arial" panose="020B0604020202020204" pitchFamily="34" charset="0"/>
              <a:defRPr sz="21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buFont typeface="Arial" panose="020B0604020202020204" pitchFamily="34" charset="0"/>
              <a:defRPr sz="21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/>
              <a:t>计算机与信息学院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83" y="1301751"/>
            <a:ext cx="9089317" cy="5400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97414431"/>
      </p:ext>
    </p:extLst>
  </p:cSld>
  <p:clrMapOvr>
    <a:masterClrMapping/>
  </p:clrMapOvr>
  <p:transition advTm="17691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内容占位符 2"/>
          <p:cNvSpPr>
            <a:spLocks noGrp="1"/>
          </p:cNvSpPr>
          <p:nvPr>
            <p:ph idx="4294967295"/>
          </p:nvPr>
        </p:nvSpPr>
        <p:spPr>
          <a:xfrm>
            <a:off x="1488956" y="836712"/>
            <a:ext cx="7632700" cy="4614862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  <a:defRPr/>
            </a:pP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生物实体关系抽取问题定义和研究背景</a:t>
            </a:r>
            <a:endParaRPr lang="en-US" altLang="zh-CN" sz="20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buFont typeface="Wingdings" panose="05000000000000000000" pitchFamily="2" charset="2"/>
              <a:buChar char="Ø"/>
              <a:defRPr/>
            </a:pP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基于规则和基于机器学习的生物实体关系抽取</a:t>
            </a:r>
            <a:endParaRPr lang="en-US" altLang="zh-CN" sz="20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lvl="1"/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基于规则的关系抽取技术</a:t>
            </a:r>
            <a:endParaRPr lang="en-US" altLang="zh-CN" sz="20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lvl="2"/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基于规则的关系抽取系统实验结果</a:t>
            </a:r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lvl="2"/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无监督的大规模的实体关系图构建和</a:t>
            </a:r>
            <a:r>
              <a:rPr lang="zh-CN" altLang="en-US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分析</a:t>
            </a:r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lvl="1"/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基于机器学习的关系抽取技术</a:t>
            </a:r>
            <a:endParaRPr lang="en-US" altLang="zh-CN" sz="20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lvl="2"/>
            <a:r>
              <a:rPr lang="zh-CN" altLang="en-US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基于机器学习的关系抽取系统实验结果</a:t>
            </a:r>
            <a:endParaRPr lang="en-US" altLang="zh-CN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buFont typeface="Wingdings" panose="05000000000000000000" pitchFamily="2" charset="2"/>
              <a:buChar char="Ø"/>
              <a:defRPr/>
            </a:pPr>
            <a:r>
              <a:rPr lang="zh-CN" altLang="en-US" sz="20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基于神经网络的生物实体关系抽取</a:t>
            </a:r>
            <a:endParaRPr lang="en-US" altLang="zh-CN" sz="2000" dirty="0" smtClean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lvl="1"/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基于神经网络的自然语言处理</a:t>
            </a:r>
            <a:endParaRPr lang="en-US" altLang="zh-CN" sz="20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lvl="1"/>
            <a:r>
              <a:rPr lang="zh-CN" altLang="en-US" sz="20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基于</a:t>
            </a:r>
            <a:r>
              <a:rPr lang="en-US" altLang="zh-CN" sz="2000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CNN</a:t>
            </a:r>
            <a:r>
              <a:rPr lang="zh-CN" altLang="en-US" sz="20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的关系抽取系统</a:t>
            </a:r>
            <a:r>
              <a:rPr lang="zh-CN" altLang="en-US" sz="20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构建以及实验结果分析</a:t>
            </a:r>
            <a:endParaRPr lang="en-US" altLang="zh-CN" sz="2000" dirty="0">
              <a:solidFill>
                <a:srgbClr val="FF00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lvl="1"/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基于</a:t>
            </a:r>
            <a:r>
              <a:rPr lang="en-US" altLang="zh-CN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RNN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的关系抽取系统</a:t>
            </a: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构建以及实验结果分析</a:t>
            </a:r>
            <a:endParaRPr lang="en-US" altLang="zh-CN" sz="20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buFont typeface="Wingdings" panose="05000000000000000000" pitchFamily="2" charset="2"/>
              <a:buChar char="Ø"/>
              <a:defRPr/>
            </a:pP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总结</a:t>
            </a:r>
            <a:endParaRPr lang="zh-CN" altLang="en-US" sz="2000" b="1" dirty="0" smtClean="0">
              <a:solidFill>
                <a:srgbClr val="FF0000"/>
              </a:solidFill>
              <a:latin typeface="Cambria Math" panose="02040503050406030204" pitchFamily="18" charset="0"/>
            </a:endParaRPr>
          </a:p>
          <a:p>
            <a:pPr>
              <a:defRPr/>
            </a:pPr>
            <a:endParaRPr lang="zh-CN" altLang="en-US" sz="2800" b="1" dirty="0" smtClean="0">
              <a:solidFill>
                <a:srgbClr val="FF0000"/>
              </a:solidFill>
              <a:latin typeface="Cambria Math" panose="02040503050406030204" pitchFamily="18" charset="0"/>
            </a:endParaRPr>
          </a:p>
          <a:p>
            <a:pPr>
              <a:buFont typeface="Wingdings" panose="05000000000000000000" pitchFamily="2" charset="2"/>
              <a:buNone/>
              <a:defRPr/>
            </a:pPr>
            <a:endParaRPr lang="es-ES" altLang="en-US" sz="2800" i="1" dirty="0" smtClean="0">
              <a:latin typeface="Cambria Math" panose="02040503050406030204" pitchFamily="18" charset="0"/>
              <a:ea typeface="Cambria Math" panose="02040503050406030204" pitchFamily="18" charset="0"/>
              <a:cs typeface="Times New Roman" panose="02020603050405020304" pitchFamily="18" charset="0"/>
            </a:endParaRPr>
          </a:p>
          <a:p>
            <a:pPr>
              <a:buNone/>
              <a:defRPr/>
            </a:pPr>
            <a:endParaRPr lang="zh-CN" alt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buFont typeface="Wingdings" panose="05000000000000000000" pitchFamily="2" charset="2"/>
              <a:buNone/>
              <a:defRPr/>
            </a:pPr>
            <a:endParaRPr lang="es-ES" altLang="en-US" sz="2800" i="1" dirty="0" smtClean="0">
              <a:latin typeface="Cambria Math" panose="02040503050406030204" pitchFamily="18" charset="0"/>
              <a:ea typeface="Cambria Math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5124" name="日期占位符 3"/>
          <p:cNvSpPr txBox="1">
            <a:spLocks noGrp="1" noChangeArrowheads="1"/>
          </p:cNvSpPr>
          <p:nvPr/>
        </p:nvSpPr>
        <p:spPr bwMode="auto">
          <a:xfrm>
            <a:off x="39688" y="6308725"/>
            <a:ext cx="1219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78366" tIns="39183" rIns="78366" bIns="39183"/>
          <a:lstStyle>
            <a:lvl1pPr defTabSz="784225">
              <a:spcBef>
                <a:spcPct val="20000"/>
              </a:spcBef>
              <a:buFont typeface="Wingdings" panose="05000000000000000000" pitchFamily="2" charset="2"/>
              <a:buChar char="Ø"/>
              <a:defRPr sz="2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 defTabSz="784225">
              <a:spcBef>
                <a:spcPct val="20000"/>
              </a:spcBef>
              <a:buFont typeface="Wingdings" panose="05000000000000000000" pitchFamily="2" charset="2"/>
              <a:buChar char="–"/>
              <a:defRPr sz="24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 defTabSz="784225">
              <a:spcBef>
                <a:spcPct val="20000"/>
              </a:spcBef>
              <a:buFont typeface="Wingdings" panose="05000000000000000000" pitchFamily="2" charset="2"/>
              <a:buChar char="•"/>
              <a:defRPr sz="21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 defTabSz="784225">
              <a:spcBef>
                <a:spcPct val="20000"/>
              </a:spcBef>
              <a:buFont typeface="Wingdings" panose="05000000000000000000" pitchFamily="2" charset="2"/>
              <a:buChar char="–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 defTabSz="784225">
              <a:spcBef>
                <a:spcPct val="20000"/>
              </a:spcBef>
              <a:buFont typeface="Wingdings" panose="05000000000000000000" pitchFamily="2" charset="2"/>
              <a:buChar char="»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defTabSz="784225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defTabSz="784225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defTabSz="784225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defTabSz="784225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fld id="{A6454FEC-D484-4487-9573-ACAAC52CD485}" type="datetime1">
              <a:rPr lang="zh-CN" altLang="en-US" sz="1800"/>
              <a:pPr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t>2017/4/5</a:t>
            </a:fld>
            <a:endParaRPr lang="en-US" altLang="zh-CN" sz="1800"/>
          </a:p>
        </p:txBody>
      </p:sp>
      <p:sp>
        <p:nvSpPr>
          <p:cNvPr id="5125" name="灯片编号占位符 4"/>
          <p:cNvSpPr txBox="1">
            <a:spLocks noGrp="1" noChangeArrowheads="1"/>
          </p:cNvSpPr>
          <p:nvPr/>
        </p:nvSpPr>
        <p:spPr bwMode="auto">
          <a:xfrm>
            <a:off x="6553200" y="6248400"/>
            <a:ext cx="2057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78366" tIns="39183" rIns="78366" bIns="39183"/>
          <a:lstStyle>
            <a:lvl1pPr defTabSz="784225">
              <a:spcBef>
                <a:spcPct val="20000"/>
              </a:spcBef>
              <a:buFont typeface="Wingdings" panose="05000000000000000000" pitchFamily="2" charset="2"/>
              <a:buChar char="Ø"/>
              <a:defRPr sz="2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 defTabSz="784225">
              <a:spcBef>
                <a:spcPct val="20000"/>
              </a:spcBef>
              <a:buFont typeface="Wingdings" panose="05000000000000000000" pitchFamily="2" charset="2"/>
              <a:buChar char="–"/>
              <a:defRPr sz="24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 defTabSz="784225">
              <a:spcBef>
                <a:spcPct val="20000"/>
              </a:spcBef>
              <a:buFont typeface="Wingdings" panose="05000000000000000000" pitchFamily="2" charset="2"/>
              <a:buChar char="•"/>
              <a:defRPr sz="21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 defTabSz="784225">
              <a:spcBef>
                <a:spcPct val="20000"/>
              </a:spcBef>
              <a:buFont typeface="Wingdings" panose="05000000000000000000" pitchFamily="2" charset="2"/>
              <a:buChar char="–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 defTabSz="784225">
              <a:spcBef>
                <a:spcPct val="20000"/>
              </a:spcBef>
              <a:buFont typeface="Wingdings" panose="05000000000000000000" pitchFamily="2" charset="2"/>
              <a:buChar char="»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defTabSz="784225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defTabSz="784225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defTabSz="784225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defTabSz="784225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fld id="{5D410048-4B2F-4C7A-B910-F1FE8B5E3E1A}" type="slidenum">
              <a:rPr lang="zh-CN" altLang="en-US" sz="1600" b="0"/>
              <a:pPr algn="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t>21</a:t>
            </a:fld>
            <a:endParaRPr lang="en-US" altLang="zh-CN" sz="1600" b="0"/>
          </a:p>
        </p:txBody>
      </p:sp>
      <p:sp>
        <p:nvSpPr>
          <p:cNvPr id="5126" name="Text Box 6"/>
          <p:cNvSpPr txBox="1">
            <a:spLocks noChangeArrowheads="1"/>
          </p:cNvSpPr>
          <p:nvPr/>
        </p:nvSpPr>
        <p:spPr bwMode="auto">
          <a:xfrm>
            <a:off x="325438" y="1693863"/>
            <a:ext cx="358775" cy="265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ctr">
              <a:buFont typeface="Arial" panose="020B0604020202020204" pitchFamily="34" charset="0"/>
              <a:defRPr sz="21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buFont typeface="Arial" panose="020B0604020202020204" pitchFamily="34" charset="0"/>
              <a:defRPr sz="21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buFont typeface="Arial" panose="020B0604020202020204" pitchFamily="34" charset="0"/>
              <a:defRPr sz="21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buFont typeface="Arial" panose="020B0604020202020204" pitchFamily="34" charset="0"/>
              <a:defRPr sz="21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buFont typeface="Arial" panose="020B0604020202020204" pitchFamily="34" charset="0"/>
              <a:defRPr sz="21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/>
              <a:t>计算机与信息学院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0536447"/>
      </p:ext>
    </p:extLst>
  </p:cSld>
  <p:clrMapOvr>
    <a:masterClrMapping/>
  </p:clrMapOvr>
  <p:transition advTm="17691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 idx="4294967295"/>
          </p:nvPr>
        </p:nvSpPr>
        <p:spPr>
          <a:xfrm>
            <a:off x="1603363" y="438151"/>
            <a:ext cx="7524750" cy="863600"/>
          </a:xfrm>
        </p:spPr>
        <p:txBody>
          <a:bodyPr>
            <a:normAutofit/>
          </a:bodyPr>
          <a:lstStyle/>
          <a:p>
            <a:pPr lvl="1" algn="l" rtl="0">
              <a:lnSpc>
                <a:spcPct val="90000"/>
              </a:lnSpc>
              <a:spcBef>
                <a:spcPct val="0"/>
              </a:spcBef>
            </a:pPr>
            <a:r>
              <a:rPr lang="zh-CN" altLang="en-US" sz="28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基于</a:t>
            </a:r>
            <a:r>
              <a:rPr lang="en-US" altLang="zh-CN" sz="2800" dirty="0" smtClean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CNN</a:t>
            </a:r>
            <a:r>
              <a:rPr lang="zh-CN" altLang="en-US" sz="28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的关系抽取模型</a:t>
            </a:r>
          </a:p>
        </p:txBody>
      </p:sp>
      <p:pic>
        <p:nvPicPr>
          <p:cNvPr id="2" name="内容占位符 1"/>
          <p:cNvPicPr>
            <a:picLocks noGrp="1" noChangeAspect="1"/>
          </p:cNvPicPr>
          <p:nvPr>
            <p:ph idx="4294967295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752" y="1693863"/>
            <a:ext cx="5524500" cy="3438525"/>
          </a:xfrm>
        </p:spPr>
      </p:pic>
      <p:sp>
        <p:nvSpPr>
          <p:cNvPr id="5124" name="日期占位符 3"/>
          <p:cNvSpPr txBox="1">
            <a:spLocks noGrp="1" noChangeArrowheads="1"/>
          </p:cNvSpPr>
          <p:nvPr/>
        </p:nvSpPr>
        <p:spPr bwMode="auto">
          <a:xfrm>
            <a:off x="39688" y="6308725"/>
            <a:ext cx="1219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78366" tIns="39183" rIns="78366" bIns="39183"/>
          <a:lstStyle>
            <a:lvl1pPr defTabSz="784225">
              <a:spcBef>
                <a:spcPct val="20000"/>
              </a:spcBef>
              <a:buFont typeface="Wingdings" panose="05000000000000000000" pitchFamily="2" charset="2"/>
              <a:buChar char="Ø"/>
              <a:defRPr sz="2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 defTabSz="784225">
              <a:spcBef>
                <a:spcPct val="20000"/>
              </a:spcBef>
              <a:buFont typeface="Wingdings" panose="05000000000000000000" pitchFamily="2" charset="2"/>
              <a:buChar char="–"/>
              <a:defRPr sz="24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 defTabSz="784225">
              <a:spcBef>
                <a:spcPct val="20000"/>
              </a:spcBef>
              <a:buFont typeface="Wingdings" panose="05000000000000000000" pitchFamily="2" charset="2"/>
              <a:buChar char="•"/>
              <a:defRPr sz="21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 defTabSz="784225">
              <a:spcBef>
                <a:spcPct val="20000"/>
              </a:spcBef>
              <a:buFont typeface="Wingdings" panose="05000000000000000000" pitchFamily="2" charset="2"/>
              <a:buChar char="–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 defTabSz="784225">
              <a:spcBef>
                <a:spcPct val="20000"/>
              </a:spcBef>
              <a:buFont typeface="Wingdings" panose="05000000000000000000" pitchFamily="2" charset="2"/>
              <a:buChar char="»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defTabSz="784225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defTabSz="784225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defTabSz="784225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defTabSz="784225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fld id="{A6454FEC-D484-4487-9573-ACAAC52CD485}" type="datetime1">
              <a:rPr lang="zh-CN" altLang="en-US" sz="1800"/>
              <a:pPr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t>2017/4/5</a:t>
            </a:fld>
            <a:endParaRPr lang="en-US" altLang="zh-CN" sz="1800"/>
          </a:p>
        </p:txBody>
      </p:sp>
      <p:sp>
        <p:nvSpPr>
          <p:cNvPr id="5125" name="灯片编号占位符 4"/>
          <p:cNvSpPr txBox="1">
            <a:spLocks noGrp="1" noChangeArrowheads="1"/>
          </p:cNvSpPr>
          <p:nvPr/>
        </p:nvSpPr>
        <p:spPr bwMode="auto">
          <a:xfrm>
            <a:off x="6516216" y="6269038"/>
            <a:ext cx="2057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78366" tIns="39183" rIns="78366" bIns="39183"/>
          <a:lstStyle>
            <a:lvl1pPr defTabSz="784225">
              <a:spcBef>
                <a:spcPct val="20000"/>
              </a:spcBef>
              <a:buFont typeface="Wingdings" panose="05000000000000000000" pitchFamily="2" charset="2"/>
              <a:buChar char="Ø"/>
              <a:defRPr sz="2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 defTabSz="784225">
              <a:spcBef>
                <a:spcPct val="20000"/>
              </a:spcBef>
              <a:buFont typeface="Wingdings" panose="05000000000000000000" pitchFamily="2" charset="2"/>
              <a:buChar char="–"/>
              <a:defRPr sz="24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 defTabSz="784225">
              <a:spcBef>
                <a:spcPct val="20000"/>
              </a:spcBef>
              <a:buFont typeface="Wingdings" panose="05000000000000000000" pitchFamily="2" charset="2"/>
              <a:buChar char="•"/>
              <a:defRPr sz="21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 defTabSz="784225">
              <a:spcBef>
                <a:spcPct val="20000"/>
              </a:spcBef>
              <a:buFont typeface="Wingdings" panose="05000000000000000000" pitchFamily="2" charset="2"/>
              <a:buChar char="–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 defTabSz="784225">
              <a:spcBef>
                <a:spcPct val="20000"/>
              </a:spcBef>
              <a:buFont typeface="Wingdings" panose="05000000000000000000" pitchFamily="2" charset="2"/>
              <a:buChar char="»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defTabSz="784225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defTabSz="784225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defTabSz="784225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defTabSz="784225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fld id="{5D410048-4B2F-4C7A-B910-F1FE8B5E3E1A}" type="slidenum">
              <a:rPr lang="zh-CN" altLang="en-US" sz="1600" b="0"/>
              <a:pPr algn="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t>22</a:t>
            </a:fld>
            <a:endParaRPr lang="en-US" altLang="zh-CN" sz="1600" b="0" dirty="0"/>
          </a:p>
        </p:txBody>
      </p:sp>
      <p:sp>
        <p:nvSpPr>
          <p:cNvPr id="5126" name="Text Box 6"/>
          <p:cNvSpPr txBox="1">
            <a:spLocks noChangeArrowheads="1"/>
          </p:cNvSpPr>
          <p:nvPr/>
        </p:nvSpPr>
        <p:spPr bwMode="auto">
          <a:xfrm>
            <a:off x="325438" y="1693863"/>
            <a:ext cx="358775" cy="265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ctr">
              <a:buFont typeface="Arial" panose="020B0604020202020204" pitchFamily="34" charset="0"/>
              <a:defRPr sz="21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buFont typeface="Arial" panose="020B0604020202020204" pitchFamily="34" charset="0"/>
              <a:defRPr sz="21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buFont typeface="Arial" panose="020B0604020202020204" pitchFamily="34" charset="0"/>
              <a:defRPr sz="21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buFont typeface="Arial" panose="020B0604020202020204" pitchFamily="34" charset="0"/>
              <a:defRPr sz="21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buFont typeface="Arial" panose="020B0604020202020204" pitchFamily="34" charset="0"/>
              <a:defRPr sz="21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/>
              <a:t>计算机与信息学院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547526"/>
      </p:ext>
    </p:extLst>
  </p:cSld>
  <p:clrMapOvr>
    <a:masterClrMapping/>
  </p:clrMapOvr>
  <p:transition advTm="17691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 idx="4294967295"/>
          </p:nvPr>
        </p:nvSpPr>
        <p:spPr>
          <a:xfrm>
            <a:off x="1619250" y="477838"/>
            <a:ext cx="7524750" cy="863600"/>
          </a:xfrm>
        </p:spPr>
        <p:txBody>
          <a:bodyPr>
            <a:normAutofit/>
          </a:bodyPr>
          <a:lstStyle/>
          <a:p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生物实体关系抽取问题定义和</a:t>
            </a:r>
            <a:r>
              <a:rPr lang="zh-CN" altLang="en-US" sz="2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研究意义</a:t>
            </a:r>
            <a:endParaRPr lang="zh-CN" altLang="en-US" sz="2800" dirty="0" smtClean="0">
              <a:latin typeface="Times New Roman" panose="02020603050405020304" pitchFamily="18" charset="0"/>
              <a:ea typeface="楷体" panose="02010609060101010101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23" name="内容占位符 2"/>
              <p:cNvSpPr>
                <a:spLocks noGrp="1"/>
              </p:cNvSpPr>
              <p:nvPr>
                <p:ph idx="4294967295"/>
              </p:nvPr>
            </p:nvSpPr>
            <p:spPr>
              <a:xfrm>
                <a:off x="1511300" y="1341438"/>
                <a:ext cx="7632700" cy="4614862"/>
              </a:xfrm>
            </p:spPr>
            <p:txBody>
              <a:bodyPr>
                <a:normAutofit/>
              </a:bodyPr>
              <a:lstStyle/>
              <a:p>
                <a:pPr>
                  <a:buFont typeface="Wingdings" panose="05000000000000000000" pitchFamily="2" charset="2"/>
                  <a:buChar char="Ø"/>
                  <a:defRPr/>
                </a:pPr>
                <a:r>
                  <a:rPr lang="zh-CN" altLang="en-US" sz="2000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问题定义</a:t>
                </a:r>
                <a:endParaRPr lang="en-US" altLang="zh-CN" sz="2000" dirty="0" smtClean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 lvl="1"/>
                <a:r>
                  <a:rPr lang="zh-CN" altLang="en-US" sz="2000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实体</a:t>
                </a:r>
                <a:r>
                  <a:rPr lang="en-US" altLang="zh-CN" sz="20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(entity)</a:t>
                </a:r>
                <a:r>
                  <a:rPr lang="zh-CN" altLang="en-US" sz="2000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：基因、蛋白质、药物名称</a:t>
                </a:r>
                <a:r>
                  <a:rPr lang="zh-CN" altLang="en-US" sz="20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等</a:t>
                </a:r>
                <a:endParaRPr lang="en-US" altLang="zh-CN" sz="2000" dirty="0" smtClean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 lvl="1"/>
                <a:r>
                  <a:rPr lang="zh-CN" altLang="en-US" sz="2000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关系</a:t>
                </a:r>
                <a:r>
                  <a:rPr lang="en-US" altLang="zh-CN" sz="20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(relation)</a:t>
                </a:r>
                <a:r>
                  <a:rPr lang="zh-CN" altLang="en-US" sz="2000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：依赖</a:t>
                </a:r>
                <a:r>
                  <a:rPr lang="en-US" altLang="zh-CN" sz="20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(depend)</a:t>
                </a:r>
                <a:r>
                  <a:rPr lang="zh-CN" altLang="en-US" sz="2000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、刺激</a:t>
                </a:r>
                <a:r>
                  <a:rPr lang="en-US" altLang="zh-CN" sz="20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(stimulate)</a:t>
                </a:r>
                <a:r>
                  <a:rPr lang="zh-CN" altLang="en-US" sz="2000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等</a:t>
                </a:r>
                <a:endParaRPr lang="en-US" altLang="zh-CN" sz="2000" dirty="0" smtClean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 lvl="1"/>
                <a:r>
                  <a:rPr lang="zh-CN" altLang="en-US" sz="2000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数学描述</a:t>
                </a:r>
                <a:endParaRPr lang="en-US" altLang="zh-CN" sz="2000" dirty="0" smtClean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 marL="457200" lvl="1" indent="0">
                  <a:buNone/>
                </a:pPr>
                <a:r>
                  <a:rPr lang="en-US" altLang="zh-CN" sz="2000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  </a:t>
                </a:r>
                <a:r>
                  <a:rPr lang="zh-CN" altLang="en-US" sz="2000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给定输入：</a:t>
                </a:r>
                <a:r>
                  <a:rPr lang="en-US" altLang="zh-CN" sz="20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zh-CN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0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zh-CN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000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zh-CN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000" i="1">
                        <a:latin typeface="Cambria Math" panose="02040503050406030204" pitchFamily="18" charset="0"/>
                      </a:rPr>
                      <m:t>…</m:t>
                    </m:r>
                    <m:sSub>
                      <m:sSubPr>
                        <m:ctrlPr>
                          <a:rPr lang="zh-CN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CN" sz="2000" i="1">
                        <a:latin typeface="Cambria Math" panose="02040503050406030204" pitchFamily="18" charset="0"/>
                      </a:rPr>
                      <m:t>…</m:t>
                    </m:r>
                    <m:sSub>
                      <m:sSubPr>
                        <m:ctrlPr>
                          <a:rPr lang="zh-CN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000" i="1">
                        <a:latin typeface="Cambria Math" panose="02040503050406030204" pitchFamily="18" charset="0"/>
                      </a:rPr>
                      <m:t>…</m:t>
                    </m:r>
                    <m:sSub>
                      <m:sSubPr>
                        <m:ctrlPr>
                          <a:rPr lang="zh-CN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altLang="zh-CN" sz="2000" dirty="0" smtClean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 marL="457200" lvl="1" indent="0">
                  <a:buNone/>
                </a:pPr>
                <a:r>
                  <a:rPr lang="en-US" altLang="zh-CN" sz="20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 </a:t>
                </a:r>
                <a:r>
                  <a:rPr lang="en-US" altLang="zh-CN" sz="2000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 </a:t>
                </a:r>
                <a:r>
                  <a:rPr lang="zh-CN" altLang="en-US" sz="2000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定义映射函数：</a:t>
                </a:r>
                <a:r>
                  <a:rPr lang="en-US" altLang="zh-CN" sz="20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zh-CN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𝑇</m:t>
                        </m:r>
                        <m:d>
                          <m:dPr>
                            <m:ctrlPr>
                              <a:rPr lang="zh-CN" altLang="zh-CN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</m:e>
                    </m:d>
                    <m:r>
                      <a:rPr lang="en-US" altLang="zh-CN" sz="20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zh-CN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zh-CN" altLang="zh-CN" sz="20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  +1 </m:t>
                            </m:r>
                            <m:r>
                              <a:rPr lang="zh-CN" altLang="zh-CN" sz="20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200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eqArr>
                      </m:e>
                    </m:d>
                  </m:oMath>
                </a14:m>
                <a:endParaRPr lang="en-US" altLang="zh-CN" sz="2000" dirty="0" smtClean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>
                  <a:buFont typeface="Wingdings" panose="05000000000000000000" pitchFamily="2" charset="2"/>
                  <a:buChar char="Ø"/>
                  <a:defRPr/>
                </a:pPr>
                <a:r>
                  <a:rPr lang="en-US" altLang="zh-CN" sz="2000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 </a:t>
                </a:r>
                <a:r>
                  <a:rPr lang="zh-CN" altLang="en-US" sz="2000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研究意义</a:t>
                </a:r>
                <a:endParaRPr lang="en-US" altLang="zh-CN" sz="2000" dirty="0" smtClean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 lvl="1"/>
                <a:r>
                  <a:rPr lang="zh-CN" altLang="en-US" sz="2000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构建生物领域的相互作用关系知识库</a:t>
                </a:r>
                <a:endParaRPr lang="en-US" altLang="zh-CN" sz="20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 lvl="1"/>
                <a:r>
                  <a:rPr lang="zh-CN" altLang="en-US" sz="2000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提高生物领域检索效率</a:t>
                </a:r>
                <a:endParaRPr lang="en-US" altLang="zh-CN" sz="20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 marL="0" indent="0">
                  <a:buNone/>
                  <a:defRPr/>
                </a:pPr>
                <a:endParaRPr lang="zh-CN" altLang="en-US" sz="1800" dirty="0" smtClean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>
                  <a:buFont typeface="Wingdings" panose="05000000000000000000" pitchFamily="2" charset="2"/>
                  <a:buNone/>
                  <a:defRPr/>
                </a:pPr>
                <a:endParaRPr lang="es-ES" altLang="en-US" sz="2800" i="1" dirty="0" smtClean="0"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buFont typeface="Wingdings" panose="05000000000000000000" pitchFamily="2" charset="2"/>
                  <a:buNone/>
                  <a:defRPr/>
                </a:pPr>
                <a:endParaRPr lang="es-ES" altLang="en-US" sz="2800" i="1" dirty="0" smtClean="0"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12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4294967295"/>
              </p:nvPr>
            </p:nvSpPr>
            <p:spPr>
              <a:xfrm>
                <a:off x="1511300" y="1341438"/>
                <a:ext cx="7632700" cy="4614862"/>
              </a:xfrm>
              <a:blipFill rotWithShape="0">
                <a:blip r:embed="rId4"/>
                <a:stretch>
                  <a:fillRect l="-719" t="-13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24" name="日期占位符 3"/>
          <p:cNvSpPr txBox="1">
            <a:spLocks noGrp="1" noChangeArrowheads="1"/>
          </p:cNvSpPr>
          <p:nvPr/>
        </p:nvSpPr>
        <p:spPr bwMode="auto">
          <a:xfrm>
            <a:off x="39688" y="6308725"/>
            <a:ext cx="1219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78366" tIns="39183" rIns="78366" bIns="39183"/>
          <a:lstStyle>
            <a:lvl1pPr defTabSz="784225">
              <a:spcBef>
                <a:spcPct val="20000"/>
              </a:spcBef>
              <a:buFont typeface="Wingdings" panose="05000000000000000000" pitchFamily="2" charset="2"/>
              <a:buChar char="Ø"/>
              <a:defRPr sz="2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 defTabSz="784225">
              <a:spcBef>
                <a:spcPct val="20000"/>
              </a:spcBef>
              <a:buFont typeface="Wingdings" panose="05000000000000000000" pitchFamily="2" charset="2"/>
              <a:buChar char="–"/>
              <a:defRPr sz="24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 defTabSz="784225">
              <a:spcBef>
                <a:spcPct val="20000"/>
              </a:spcBef>
              <a:buFont typeface="Wingdings" panose="05000000000000000000" pitchFamily="2" charset="2"/>
              <a:buChar char="•"/>
              <a:defRPr sz="21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 defTabSz="784225">
              <a:spcBef>
                <a:spcPct val="20000"/>
              </a:spcBef>
              <a:buFont typeface="Wingdings" panose="05000000000000000000" pitchFamily="2" charset="2"/>
              <a:buChar char="–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 defTabSz="784225">
              <a:spcBef>
                <a:spcPct val="20000"/>
              </a:spcBef>
              <a:buFont typeface="Wingdings" panose="05000000000000000000" pitchFamily="2" charset="2"/>
              <a:buChar char="»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defTabSz="784225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defTabSz="784225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defTabSz="784225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defTabSz="784225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fld id="{A6454FEC-D484-4487-9573-ACAAC52CD485}" type="datetime1">
              <a:rPr lang="zh-CN" altLang="en-US" sz="1800"/>
              <a:pPr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t>2017/4/5</a:t>
            </a:fld>
            <a:endParaRPr lang="en-US" altLang="zh-CN" sz="1800"/>
          </a:p>
        </p:txBody>
      </p:sp>
      <p:sp>
        <p:nvSpPr>
          <p:cNvPr id="5125" name="灯片编号占位符 4"/>
          <p:cNvSpPr txBox="1">
            <a:spLocks noGrp="1" noChangeArrowheads="1"/>
          </p:cNvSpPr>
          <p:nvPr/>
        </p:nvSpPr>
        <p:spPr bwMode="auto">
          <a:xfrm>
            <a:off x="6553200" y="6248400"/>
            <a:ext cx="2057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78366" tIns="39183" rIns="78366" bIns="39183"/>
          <a:lstStyle>
            <a:lvl1pPr defTabSz="784225">
              <a:spcBef>
                <a:spcPct val="20000"/>
              </a:spcBef>
              <a:buFont typeface="Wingdings" panose="05000000000000000000" pitchFamily="2" charset="2"/>
              <a:buChar char="Ø"/>
              <a:defRPr sz="2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 defTabSz="784225">
              <a:spcBef>
                <a:spcPct val="20000"/>
              </a:spcBef>
              <a:buFont typeface="Wingdings" panose="05000000000000000000" pitchFamily="2" charset="2"/>
              <a:buChar char="–"/>
              <a:defRPr sz="24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 defTabSz="784225">
              <a:spcBef>
                <a:spcPct val="20000"/>
              </a:spcBef>
              <a:buFont typeface="Wingdings" panose="05000000000000000000" pitchFamily="2" charset="2"/>
              <a:buChar char="•"/>
              <a:defRPr sz="21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 defTabSz="784225">
              <a:spcBef>
                <a:spcPct val="20000"/>
              </a:spcBef>
              <a:buFont typeface="Wingdings" panose="05000000000000000000" pitchFamily="2" charset="2"/>
              <a:buChar char="–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 defTabSz="784225">
              <a:spcBef>
                <a:spcPct val="20000"/>
              </a:spcBef>
              <a:buFont typeface="Wingdings" panose="05000000000000000000" pitchFamily="2" charset="2"/>
              <a:buChar char="»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defTabSz="784225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defTabSz="784225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defTabSz="784225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defTabSz="784225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fld id="{5D410048-4B2F-4C7A-B910-F1FE8B5E3E1A}" type="slidenum">
              <a:rPr lang="zh-CN" altLang="en-US" sz="1600" b="0"/>
              <a:pPr algn="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t>3</a:t>
            </a:fld>
            <a:endParaRPr lang="en-US" altLang="zh-CN" sz="1600" b="0" dirty="0"/>
          </a:p>
        </p:txBody>
      </p:sp>
      <p:sp>
        <p:nvSpPr>
          <p:cNvPr id="5126" name="Text Box 6"/>
          <p:cNvSpPr txBox="1">
            <a:spLocks noChangeArrowheads="1"/>
          </p:cNvSpPr>
          <p:nvPr/>
        </p:nvSpPr>
        <p:spPr bwMode="auto">
          <a:xfrm>
            <a:off x="325438" y="1693863"/>
            <a:ext cx="358775" cy="265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ctr">
              <a:buFont typeface="Arial" panose="020B0604020202020204" pitchFamily="34" charset="0"/>
              <a:defRPr sz="21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buFont typeface="Arial" panose="020B0604020202020204" pitchFamily="34" charset="0"/>
              <a:defRPr sz="21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buFont typeface="Arial" panose="020B0604020202020204" pitchFamily="34" charset="0"/>
              <a:defRPr sz="21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buFont typeface="Arial" panose="020B0604020202020204" pitchFamily="34" charset="0"/>
              <a:defRPr sz="21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buFont typeface="Arial" panose="020B0604020202020204" pitchFamily="34" charset="0"/>
              <a:defRPr sz="21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/>
              <a:t>计算机与信息学院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70031864"/>
      </p:ext>
    </p:extLst>
  </p:cSld>
  <p:clrMapOvr>
    <a:masterClrMapping/>
  </p:clrMapOvr>
  <p:transition advTm="17691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内容占位符 2"/>
          <p:cNvSpPr>
            <a:spLocks noGrp="1"/>
          </p:cNvSpPr>
          <p:nvPr>
            <p:ph idx="4294967295"/>
          </p:nvPr>
        </p:nvSpPr>
        <p:spPr>
          <a:xfrm>
            <a:off x="1488956" y="836712"/>
            <a:ext cx="7632700" cy="4614862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  <a:defRPr/>
            </a:pP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生物实体关系抽取问题定义和研究背景</a:t>
            </a:r>
            <a:endParaRPr lang="en-US" altLang="zh-CN" sz="20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buFont typeface="Wingdings" panose="05000000000000000000" pitchFamily="2" charset="2"/>
              <a:buChar char="Ø"/>
              <a:defRPr/>
            </a:pPr>
            <a:r>
              <a:rPr lang="zh-CN" altLang="en-US" sz="20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基于规则和基于机器学习的生物实体关系抽取</a:t>
            </a:r>
            <a:endParaRPr lang="en-US" altLang="zh-CN" sz="2000" dirty="0" smtClean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lvl="1"/>
            <a:r>
              <a:rPr lang="zh-CN" altLang="en-US" sz="20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基于规则的关系抽取技术</a:t>
            </a:r>
            <a:endParaRPr lang="en-US" altLang="zh-CN" sz="2000" dirty="0" smtClean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lvl="2"/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基于规则的关系抽取系统实验结果</a:t>
            </a:r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lvl="2"/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无监督的大规模的实体关系图构建和</a:t>
            </a:r>
            <a:r>
              <a:rPr lang="zh-CN" altLang="en-US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分析</a:t>
            </a:r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lvl="1"/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基于机器学习的关系抽取技术</a:t>
            </a:r>
            <a:endParaRPr lang="en-US" altLang="zh-CN" sz="20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lvl="2"/>
            <a:r>
              <a:rPr lang="zh-CN" altLang="en-US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基于机器学习的关系抽取系统实验结果</a:t>
            </a:r>
            <a:endParaRPr lang="en-US" altLang="zh-CN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buFont typeface="Wingdings" panose="05000000000000000000" pitchFamily="2" charset="2"/>
              <a:buChar char="Ø"/>
              <a:defRPr/>
            </a:pP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基于神经网络的生物实体关系抽取</a:t>
            </a:r>
            <a:endParaRPr lang="en-US" altLang="zh-CN" sz="20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lvl="1"/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基于神经网络的自然语言处理</a:t>
            </a:r>
            <a:endParaRPr lang="en-US" altLang="zh-CN" sz="20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lvl="1"/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基于</a:t>
            </a:r>
            <a:r>
              <a:rPr lang="en-US" altLang="zh-CN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CNN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的关系抽取系统</a:t>
            </a: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构建以及实验结果分析</a:t>
            </a:r>
            <a:endParaRPr lang="en-US" altLang="zh-CN" sz="2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lvl="1"/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基于</a:t>
            </a:r>
            <a:r>
              <a:rPr lang="en-US" altLang="zh-CN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RNN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的关系抽取系统</a:t>
            </a: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构建以及实验结果分析</a:t>
            </a:r>
            <a:endParaRPr lang="en-US" altLang="zh-CN" sz="20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buFont typeface="Wingdings" panose="05000000000000000000" pitchFamily="2" charset="2"/>
              <a:buChar char="Ø"/>
              <a:defRPr/>
            </a:pP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总结</a:t>
            </a:r>
            <a:endParaRPr lang="zh-CN" altLang="en-US" sz="2000" b="1" dirty="0" smtClean="0">
              <a:solidFill>
                <a:srgbClr val="FF0000"/>
              </a:solidFill>
              <a:latin typeface="Cambria Math" panose="02040503050406030204" pitchFamily="18" charset="0"/>
            </a:endParaRPr>
          </a:p>
          <a:p>
            <a:pPr>
              <a:defRPr/>
            </a:pPr>
            <a:endParaRPr lang="zh-CN" altLang="en-US" sz="2800" b="1" dirty="0" smtClean="0">
              <a:solidFill>
                <a:srgbClr val="FF0000"/>
              </a:solidFill>
              <a:latin typeface="Cambria Math" panose="02040503050406030204" pitchFamily="18" charset="0"/>
            </a:endParaRPr>
          </a:p>
          <a:p>
            <a:pPr>
              <a:buFont typeface="Wingdings" panose="05000000000000000000" pitchFamily="2" charset="2"/>
              <a:buNone/>
              <a:defRPr/>
            </a:pPr>
            <a:endParaRPr lang="es-ES" altLang="en-US" sz="2800" i="1" dirty="0" smtClean="0">
              <a:latin typeface="Cambria Math" panose="02040503050406030204" pitchFamily="18" charset="0"/>
              <a:ea typeface="Cambria Math" panose="02040503050406030204" pitchFamily="18" charset="0"/>
              <a:cs typeface="Times New Roman" panose="02020603050405020304" pitchFamily="18" charset="0"/>
            </a:endParaRPr>
          </a:p>
          <a:p>
            <a:pPr>
              <a:buNone/>
              <a:defRPr/>
            </a:pPr>
            <a:endParaRPr lang="zh-CN" alt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buFont typeface="Wingdings" panose="05000000000000000000" pitchFamily="2" charset="2"/>
              <a:buNone/>
              <a:defRPr/>
            </a:pPr>
            <a:endParaRPr lang="es-ES" altLang="en-US" sz="2800" i="1" dirty="0" smtClean="0">
              <a:latin typeface="Cambria Math" panose="02040503050406030204" pitchFamily="18" charset="0"/>
              <a:ea typeface="Cambria Math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5124" name="日期占位符 3"/>
          <p:cNvSpPr txBox="1">
            <a:spLocks noGrp="1" noChangeArrowheads="1"/>
          </p:cNvSpPr>
          <p:nvPr/>
        </p:nvSpPr>
        <p:spPr bwMode="auto">
          <a:xfrm>
            <a:off x="39688" y="6308725"/>
            <a:ext cx="1219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78366" tIns="39183" rIns="78366" bIns="39183"/>
          <a:lstStyle>
            <a:lvl1pPr defTabSz="784225">
              <a:spcBef>
                <a:spcPct val="20000"/>
              </a:spcBef>
              <a:buFont typeface="Wingdings" panose="05000000000000000000" pitchFamily="2" charset="2"/>
              <a:buChar char="Ø"/>
              <a:defRPr sz="2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 defTabSz="784225">
              <a:spcBef>
                <a:spcPct val="20000"/>
              </a:spcBef>
              <a:buFont typeface="Wingdings" panose="05000000000000000000" pitchFamily="2" charset="2"/>
              <a:buChar char="–"/>
              <a:defRPr sz="24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 defTabSz="784225">
              <a:spcBef>
                <a:spcPct val="20000"/>
              </a:spcBef>
              <a:buFont typeface="Wingdings" panose="05000000000000000000" pitchFamily="2" charset="2"/>
              <a:buChar char="•"/>
              <a:defRPr sz="21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 defTabSz="784225">
              <a:spcBef>
                <a:spcPct val="20000"/>
              </a:spcBef>
              <a:buFont typeface="Wingdings" panose="05000000000000000000" pitchFamily="2" charset="2"/>
              <a:buChar char="–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 defTabSz="784225">
              <a:spcBef>
                <a:spcPct val="20000"/>
              </a:spcBef>
              <a:buFont typeface="Wingdings" panose="05000000000000000000" pitchFamily="2" charset="2"/>
              <a:buChar char="»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defTabSz="784225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defTabSz="784225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defTabSz="784225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defTabSz="784225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fld id="{A6454FEC-D484-4487-9573-ACAAC52CD485}" type="datetime1">
              <a:rPr lang="zh-CN" altLang="en-US" sz="1800"/>
              <a:pPr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t>2017/4/5</a:t>
            </a:fld>
            <a:endParaRPr lang="en-US" altLang="zh-CN" sz="1800"/>
          </a:p>
        </p:txBody>
      </p:sp>
      <p:sp>
        <p:nvSpPr>
          <p:cNvPr id="5125" name="灯片编号占位符 4"/>
          <p:cNvSpPr txBox="1">
            <a:spLocks noGrp="1" noChangeArrowheads="1"/>
          </p:cNvSpPr>
          <p:nvPr/>
        </p:nvSpPr>
        <p:spPr bwMode="auto">
          <a:xfrm>
            <a:off x="6553200" y="6248400"/>
            <a:ext cx="2057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78366" tIns="39183" rIns="78366" bIns="39183"/>
          <a:lstStyle>
            <a:lvl1pPr defTabSz="784225">
              <a:spcBef>
                <a:spcPct val="20000"/>
              </a:spcBef>
              <a:buFont typeface="Wingdings" panose="05000000000000000000" pitchFamily="2" charset="2"/>
              <a:buChar char="Ø"/>
              <a:defRPr sz="2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 defTabSz="784225">
              <a:spcBef>
                <a:spcPct val="20000"/>
              </a:spcBef>
              <a:buFont typeface="Wingdings" panose="05000000000000000000" pitchFamily="2" charset="2"/>
              <a:buChar char="–"/>
              <a:defRPr sz="24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 defTabSz="784225">
              <a:spcBef>
                <a:spcPct val="20000"/>
              </a:spcBef>
              <a:buFont typeface="Wingdings" panose="05000000000000000000" pitchFamily="2" charset="2"/>
              <a:buChar char="•"/>
              <a:defRPr sz="21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 defTabSz="784225">
              <a:spcBef>
                <a:spcPct val="20000"/>
              </a:spcBef>
              <a:buFont typeface="Wingdings" panose="05000000000000000000" pitchFamily="2" charset="2"/>
              <a:buChar char="–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 defTabSz="784225">
              <a:spcBef>
                <a:spcPct val="20000"/>
              </a:spcBef>
              <a:buFont typeface="Wingdings" panose="05000000000000000000" pitchFamily="2" charset="2"/>
              <a:buChar char="»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defTabSz="784225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defTabSz="784225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defTabSz="784225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defTabSz="784225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fld id="{5D410048-4B2F-4C7A-B910-F1FE8B5E3E1A}" type="slidenum">
              <a:rPr lang="zh-CN" altLang="en-US" sz="1600" b="0"/>
              <a:pPr algn="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t>4</a:t>
            </a:fld>
            <a:endParaRPr lang="en-US" altLang="zh-CN" sz="1600" b="0"/>
          </a:p>
        </p:txBody>
      </p:sp>
      <p:sp>
        <p:nvSpPr>
          <p:cNvPr id="5126" name="Text Box 6"/>
          <p:cNvSpPr txBox="1">
            <a:spLocks noChangeArrowheads="1"/>
          </p:cNvSpPr>
          <p:nvPr/>
        </p:nvSpPr>
        <p:spPr bwMode="auto">
          <a:xfrm>
            <a:off x="325438" y="1693863"/>
            <a:ext cx="358775" cy="265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ctr">
              <a:buFont typeface="Arial" panose="020B0604020202020204" pitchFamily="34" charset="0"/>
              <a:defRPr sz="21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buFont typeface="Arial" panose="020B0604020202020204" pitchFamily="34" charset="0"/>
              <a:defRPr sz="21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buFont typeface="Arial" panose="020B0604020202020204" pitchFamily="34" charset="0"/>
              <a:defRPr sz="21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buFont typeface="Arial" panose="020B0604020202020204" pitchFamily="34" charset="0"/>
              <a:defRPr sz="21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buFont typeface="Arial" panose="020B0604020202020204" pitchFamily="34" charset="0"/>
              <a:defRPr sz="21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dirty="0"/>
              <a:t>计算机与信息学院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750022"/>
      </p:ext>
    </p:extLst>
  </p:cSld>
  <p:clrMapOvr>
    <a:masterClrMapping/>
  </p:clrMapOvr>
  <p:transition advTm="17691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 idx="4294967295"/>
          </p:nvPr>
        </p:nvSpPr>
        <p:spPr>
          <a:xfrm>
            <a:off x="1619250" y="477838"/>
            <a:ext cx="7524750" cy="863600"/>
          </a:xfrm>
        </p:spPr>
        <p:txBody>
          <a:bodyPr>
            <a:normAutofit/>
          </a:bodyPr>
          <a:lstStyle/>
          <a:p>
            <a:pPr lvl="1" algn="l" rtl="0">
              <a:lnSpc>
                <a:spcPct val="90000"/>
              </a:lnSpc>
              <a:spcBef>
                <a:spcPct val="0"/>
              </a:spcBef>
            </a:pPr>
            <a:r>
              <a:rPr lang="zh-CN" altLang="en-US" sz="2800" dirty="0" smtClean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基于规则的关系抽取技术</a:t>
            </a:r>
            <a:endParaRPr lang="zh-CN" altLang="en-US" sz="3600" dirty="0" smtClean="0">
              <a:solidFill>
                <a:schemeClr val="tx1"/>
              </a:solidFill>
              <a:latin typeface="Times New Roman" panose="02020603050405020304" pitchFamily="18" charset="0"/>
              <a:ea typeface="楷体" panose="02010609060101010101" pitchFamily="49" charset="-122"/>
            </a:endParaRPr>
          </a:p>
        </p:txBody>
      </p:sp>
      <p:sp>
        <p:nvSpPr>
          <p:cNvPr id="5123" name="内容占位符 2"/>
          <p:cNvSpPr>
            <a:spLocks noGrp="1"/>
          </p:cNvSpPr>
          <p:nvPr>
            <p:ph idx="4294967295"/>
          </p:nvPr>
        </p:nvSpPr>
        <p:spPr>
          <a:xfrm>
            <a:off x="1403648" y="1301751"/>
            <a:ext cx="7632700" cy="4614862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  <a:defRPr/>
            </a:pP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抽取实体之间的最短依存路径，制定规则来实现关系抽取</a:t>
            </a:r>
            <a:endParaRPr lang="es-ES" altLang="en-US" sz="2000" i="1" dirty="0" smtClean="0">
              <a:latin typeface="Cambria Math" panose="02040503050406030204" pitchFamily="18" charset="0"/>
              <a:ea typeface="Cambria Math" panose="020405030504060302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None/>
              <a:defRPr/>
            </a:pPr>
            <a:endParaRPr lang="es-ES" altLang="en-US" sz="2800" i="1" dirty="0" smtClean="0">
              <a:latin typeface="Cambria Math" panose="02040503050406030204" pitchFamily="18" charset="0"/>
              <a:ea typeface="Cambria Math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5124" name="日期占位符 3"/>
          <p:cNvSpPr txBox="1">
            <a:spLocks noGrp="1" noChangeArrowheads="1"/>
          </p:cNvSpPr>
          <p:nvPr/>
        </p:nvSpPr>
        <p:spPr bwMode="auto">
          <a:xfrm>
            <a:off x="39688" y="6308725"/>
            <a:ext cx="1219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78366" tIns="39183" rIns="78366" bIns="39183"/>
          <a:lstStyle>
            <a:lvl1pPr defTabSz="784225">
              <a:spcBef>
                <a:spcPct val="20000"/>
              </a:spcBef>
              <a:buFont typeface="Wingdings" panose="05000000000000000000" pitchFamily="2" charset="2"/>
              <a:buChar char="Ø"/>
              <a:defRPr sz="2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 defTabSz="784225">
              <a:spcBef>
                <a:spcPct val="20000"/>
              </a:spcBef>
              <a:buFont typeface="Wingdings" panose="05000000000000000000" pitchFamily="2" charset="2"/>
              <a:buChar char="–"/>
              <a:defRPr sz="24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 defTabSz="784225">
              <a:spcBef>
                <a:spcPct val="20000"/>
              </a:spcBef>
              <a:buFont typeface="Wingdings" panose="05000000000000000000" pitchFamily="2" charset="2"/>
              <a:buChar char="•"/>
              <a:defRPr sz="21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 defTabSz="784225">
              <a:spcBef>
                <a:spcPct val="20000"/>
              </a:spcBef>
              <a:buFont typeface="Wingdings" panose="05000000000000000000" pitchFamily="2" charset="2"/>
              <a:buChar char="–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 defTabSz="784225">
              <a:spcBef>
                <a:spcPct val="20000"/>
              </a:spcBef>
              <a:buFont typeface="Wingdings" panose="05000000000000000000" pitchFamily="2" charset="2"/>
              <a:buChar char="»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defTabSz="784225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defTabSz="784225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defTabSz="784225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defTabSz="784225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fld id="{A6454FEC-D484-4487-9573-ACAAC52CD485}" type="datetime1">
              <a:rPr lang="zh-CN" altLang="en-US" sz="1800"/>
              <a:pPr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t>2017/4/5</a:t>
            </a:fld>
            <a:endParaRPr lang="en-US" altLang="zh-CN" sz="1800"/>
          </a:p>
        </p:txBody>
      </p:sp>
      <p:sp>
        <p:nvSpPr>
          <p:cNvPr id="5125" name="灯片编号占位符 4"/>
          <p:cNvSpPr txBox="1">
            <a:spLocks noGrp="1" noChangeArrowheads="1"/>
          </p:cNvSpPr>
          <p:nvPr/>
        </p:nvSpPr>
        <p:spPr bwMode="auto">
          <a:xfrm>
            <a:off x="6516216" y="6269038"/>
            <a:ext cx="2057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78366" tIns="39183" rIns="78366" bIns="39183"/>
          <a:lstStyle>
            <a:lvl1pPr defTabSz="784225">
              <a:spcBef>
                <a:spcPct val="20000"/>
              </a:spcBef>
              <a:buFont typeface="Wingdings" panose="05000000000000000000" pitchFamily="2" charset="2"/>
              <a:buChar char="Ø"/>
              <a:defRPr sz="2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 defTabSz="784225">
              <a:spcBef>
                <a:spcPct val="20000"/>
              </a:spcBef>
              <a:buFont typeface="Wingdings" panose="05000000000000000000" pitchFamily="2" charset="2"/>
              <a:buChar char="–"/>
              <a:defRPr sz="24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 defTabSz="784225">
              <a:spcBef>
                <a:spcPct val="20000"/>
              </a:spcBef>
              <a:buFont typeface="Wingdings" panose="05000000000000000000" pitchFamily="2" charset="2"/>
              <a:buChar char="•"/>
              <a:defRPr sz="21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 defTabSz="784225">
              <a:spcBef>
                <a:spcPct val="20000"/>
              </a:spcBef>
              <a:buFont typeface="Wingdings" panose="05000000000000000000" pitchFamily="2" charset="2"/>
              <a:buChar char="–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 defTabSz="784225">
              <a:spcBef>
                <a:spcPct val="20000"/>
              </a:spcBef>
              <a:buFont typeface="Wingdings" panose="05000000000000000000" pitchFamily="2" charset="2"/>
              <a:buChar char="»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defTabSz="784225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defTabSz="784225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defTabSz="784225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defTabSz="784225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fld id="{5D410048-4B2F-4C7A-B910-F1FE8B5E3E1A}" type="slidenum">
              <a:rPr lang="zh-CN" altLang="en-US" sz="1600" b="0"/>
              <a:pPr algn="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t>5</a:t>
            </a:fld>
            <a:endParaRPr lang="en-US" altLang="zh-CN" sz="1600" b="0" dirty="0"/>
          </a:p>
        </p:txBody>
      </p:sp>
      <p:sp>
        <p:nvSpPr>
          <p:cNvPr id="5126" name="Text Box 6"/>
          <p:cNvSpPr txBox="1">
            <a:spLocks noChangeArrowheads="1"/>
          </p:cNvSpPr>
          <p:nvPr/>
        </p:nvSpPr>
        <p:spPr bwMode="auto">
          <a:xfrm>
            <a:off x="325438" y="1693863"/>
            <a:ext cx="358775" cy="265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ctr">
              <a:buFont typeface="Arial" panose="020B0604020202020204" pitchFamily="34" charset="0"/>
              <a:defRPr sz="21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buFont typeface="Arial" panose="020B0604020202020204" pitchFamily="34" charset="0"/>
              <a:defRPr sz="21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buFont typeface="Arial" panose="020B0604020202020204" pitchFamily="34" charset="0"/>
              <a:defRPr sz="21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buFont typeface="Arial" panose="020B0604020202020204" pitchFamily="34" charset="0"/>
              <a:defRPr sz="21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buFont typeface="Arial" panose="020B0604020202020204" pitchFamily="34" charset="0"/>
              <a:defRPr sz="21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/>
              <a:t>计算机与信息学院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815" y="1846225"/>
            <a:ext cx="3824659" cy="273490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5866" y="1693863"/>
            <a:ext cx="4104308" cy="360734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839814" y="5403418"/>
            <a:ext cx="216066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通过动词作用</a:t>
            </a:r>
            <a:endParaRPr lang="zh-CN" altLang="en-US" sz="2000" b="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822268" y="5401161"/>
            <a:ext cx="216066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通过介词作用</a:t>
            </a:r>
            <a:endParaRPr lang="zh-CN" altLang="en-US" sz="2000" b="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71597953"/>
      </p:ext>
    </p:extLst>
  </p:cSld>
  <p:clrMapOvr>
    <a:masterClrMapping/>
  </p:clrMapOvr>
  <p:transition advTm="17691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内容占位符 2"/>
          <p:cNvSpPr>
            <a:spLocks noGrp="1"/>
          </p:cNvSpPr>
          <p:nvPr>
            <p:ph idx="4294967295"/>
          </p:nvPr>
        </p:nvSpPr>
        <p:spPr>
          <a:xfrm>
            <a:off x="1488956" y="836712"/>
            <a:ext cx="7632700" cy="4614862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  <a:defRPr/>
            </a:pP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生物实体关系抽取问题定义和研究背景</a:t>
            </a:r>
            <a:endParaRPr lang="en-US" altLang="zh-CN" sz="20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buFont typeface="Wingdings" panose="05000000000000000000" pitchFamily="2" charset="2"/>
              <a:buChar char="Ø"/>
              <a:defRPr/>
            </a:pPr>
            <a:r>
              <a:rPr lang="zh-CN" altLang="en-US" sz="20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基于规则和基于机器学习的生物实体关系抽取</a:t>
            </a:r>
            <a:endParaRPr lang="en-US" altLang="zh-CN" sz="2000" dirty="0" smtClean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lvl="1"/>
            <a:r>
              <a:rPr lang="zh-CN" altLang="en-US" sz="20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基于规则的关系抽取技术</a:t>
            </a:r>
            <a:endParaRPr lang="en-US" altLang="zh-CN" sz="2000" dirty="0" smtClean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lvl="2"/>
            <a:r>
              <a:rPr lang="zh-CN" altLang="en-US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基于规则的关系抽取系统实验结果</a:t>
            </a:r>
            <a:endParaRPr lang="en-US" altLang="zh-CN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lvl="2"/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无监督的大规模的实体关系图构建和</a:t>
            </a:r>
            <a:r>
              <a:rPr lang="zh-CN" altLang="en-US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分析</a:t>
            </a:r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lvl="1"/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基于机器学习的关系抽取技术</a:t>
            </a:r>
            <a:endParaRPr lang="en-US" altLang="zh-CN" sz="20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lvl="2"/>
            <a:r>
              <a:rPr lang="zh-CN" altLang="en-US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基于机器学习的关系抽取系统实验结果</a:t>
            </a:r>
            <a:endParaRPr lang="en-US" altLang="zh-CN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buFont typeface="Wingdings" panose="05000000000000000000" pitchFamily="2" charset="2"/>
              <a:buChar char="Ø"/>
              <a:defRPr/>
            </a:pP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基于神经网络的生物实体关系抽取</a:t>
            </a:r>
            <a:endParaRPr lang="en-US" altLang="zh-CN" sz="20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lvl="1"/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基于神经网络的自然语言处理</a:t>
            </a:r>
            <a:endParaRPr lang="en-US" altLang="zh-CN" sz="20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lvl="1"/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基于</a:t>
            </a:r>
            <a:r>
              <a:rPr lang="en-US" altLang="zh-CN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CNN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的关系抽取系统</a:t>
            </a: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构建以及实验结果分析</a:t>
            </a:r>
            <a:endParaRPr lang="en-US" altLang="zh-CN" sz="2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lvl="1"/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基于</a:t>
            </a:r>
            <a:r>
              <a:rPr lang="en-US" altLang="zh-CN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RNN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的关系抽取系统</a:t>
            </a: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构建以及实验结果分析</a:t>
            </a:r>
            <a:endParaRPr lang="en-US" altLang="zh-CN" sz="20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buFont typeface="Wingdings" panose="05000000000000000000" pitchFamily="2" charset="2"/>
              <a:buChar char="Ø"/>
              <a:defRPr/>
            </a:pP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总结</a:t>
            </a:r>
            <a:endParaRPr lang="zh-CN" altLang="en-US" sz="2000" b="1" dirty="0" smtClean="0">
              <a:solidFill>
                <a:srgbClr val="FF0000"/>
              </a:solidFill>
              <a:latin typeface="Cambria Math" panose="02040503050406030204" pitchFamily="18" charset="0"/>
            </a:endParaRPr>
          </a:p>
          <a:p>
            <a:pPr>
              <a:defRPr/>
            </a:pPr>
            <a:endParaRPr lang="zh-CN" altLang="en-US" sz="2800" b="1" dirty="0" smtClean="0">
              <a:solidFill>
                <a:srgbClr val="FF0000"/>
              </a:solidFill>
              <a:latin typeface="Cambria Math" panose="02040503050406030204" pitchFamily="18" charset="0"/>
            </a:endParaRPr>
          </a:p>
          <a:p>
            <a:pPr>
              <a:buFont typeface="Wingdings" panose="05000000000000000000" pitchFamily="2" charset="2"/>
              <a:buNone/>
              <a:defRPr/>
            </a:pPr>
            <a:endParaRPr lang="es-ES" altLang="en-US" sz="2800" i="1" dirty="0" smtClean="0">
              <a:latin typeface="Cambria Math" panose="02040503050406030204" pitchFamily="18" charset="0"/>
              <a:ea typeface="Cambria Math" panose="02040503050406030204" pitchFamily="18" charset="0"/>
              <a:cs typeface="Times New Roman" panose="02020603050405020304" pitchFamily="18" charset="0"/>
            </a:endParaRPr>
          </a:p>
          <a:p>
            <a:pPr>
              <a:buNone/>
              <a:defRPr/>
            </a:pPr>
            <a:endParaRPr lang="zh-CN" alt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buFont typeface="Wingdings" panose="05000000000000000000" pitchFamily="2" charset="2"/>
              <a:buNone/>
              <a:defRPr/>
            </a:pPr>
            <a:endParaRPr lang="es-ES" altLang="en-US" sz="2800" i="1" dirty="0" smtClean="0">
              <a:latin typeface="Cambria Math" panose="02040503050406030204" pitchFamily="18" charset="0"/>
              <a:ea typeface="Cambria Math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5124" name="日期占位符 3"/>
          <p:cNvSpPr txBox="1">
            <a:spLocks noGrp="1" noChangeArrowheads="1"/>
          </p:cNvSpPr>
          <p:nvPr/>
        </p:nvSpPr>
        <p:spPr bwMode="auto">
          <a:xfrm>
            <a:off x="39688" y="6308725"/>
            <a:ext cx="1219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78366" tIns="39183" rIns="78366" bIns="39183"/>
          <a:lstStyle>
            <a:lvl1pPr defTabSz="784225">
              <a:spcBef>
                <a:spcPct val="20000"/>
              </a:spcBef>
              <a:buFont typeface="Wingdings" panose="05000000000000000000" pitchFamily="2" charset="2"/>
              <a:buChar char="Ø"/>
              <a:defRPr sz="2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 defTabSz="784225">
              <a:spcBef>
                <a:spcPct val="20000"/>
              </a:spcBef>
              <a:buFont typeface="Wingdings" panose="05000000000000000000" pitchFamily="2" charset="2"/>
              <a:buChar char="–"/>
              <a:defRPr sz="24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 defTabSz="784225">
              <a:spcBef>
                <a:spcPct val="20000"/>
              </a:spcBef>
              <a:buFont typeface="Wingdings" panose="05000000000000000000" pitchFamily="2" charset="2"/>
              <a:buChar char="•"/>
              <a:defRPr sz="21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 defTabSz="784225">
              <a:spcBef>
                <a:spcPct val="20000"/>
              </a:spcBef>
              <a:buFont typeface="Wingdings" panose="05000000000000000000" pitchFamily="2" charset="2"/>
              <a:buChar char="–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 defTabSz="784225">
              <a:spcBef>
                <a:spcPct val="20000"/>
              </a:spcBef>
              <a:buFont typeface="Wingdings" panose="05000000000000000000" pitchFamily="2" charset="2"/>
              <a:buChar char="»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defTabSz="784225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defTabSz="784225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defTabSz="784225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defTabSz="784225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fld id="{A6454FEC-D484-4487-9573-ACAAC52CD485}" type="datetime1">
              <a:rPr lang="zh-CN" altLang="en-US" sz="1800"/>
              <a:pPr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t>2017/4/5</a:t>
            </a:fld>
            <a:endParaRPr lang="en-US" altLang="zh-CN" sz="1800"/>
          </a:p>
        </p:txBody>
      </p:sp>
      <p:sp>
        <p:nvSpPr>
          <p:cNvPr id="5125" name="灯片编号占位符 4"/>
          <p:cNvSpPr txBox="1">
            <a:spLocks noGrp="1" noChangeArrowheads="1"/>
          </p:cNvSpPr>
          <p:nvPr/>
        </p:nvSpPr>
        <p:spPr bwMode="auto">
          <a:xfrm>
            <a:off x="6553200" y="6248400"/>
            <a:ext cx="2057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78366" tIns="39183" rIns="78366" bIns="39183"/>
          <a:lstStyle>
            <a:lvl1pPr defTabSz="784225">
              <a:spcBef>
                <a:spcPct val="20000"/>
              </a:spcBef>
              <a:buFont typeface="Wingdings" panose="05000000000000000000" pitchFamily="2" charset="2"/>
              <a:buChar char="Ø"/>
              <a:defRPr sz="2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 defTabSz="784225">
              <a:spcBef>
                <a:spcPct val="20000"/>
              </a:spcBef>
              <a:buFont typeface="Wingdings" panose="05000000000000000000" pitchFamily="2" charset="2"/>
              <a:buChar char="–"/>
              <a:defRPr sz="24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 defTabSz="784225">
              <a:spcBef>
                <a:spcPct val="20000"/>
              </a:spcBef>
              <a:buFont typeface="Wingdings" panose="05000000000000000000" pitchFamily="2" charset="2"/>
              <a:buChar char="•"/>
              <a:defRPr sz="21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 defTabSz="784225">
              <a:spcBef>
                <a:spcPct val="20000"/>
              </a:spcBef>
              <a:buFont typeface="Wingdings" panose="05000000000000000000" pitchFamily="2" charset="2"/>
              <a:buChar char="–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 defTabSz="784225">
              <a:spcBef>
                <a:spcPct val="20000"/>
              </a:spcBef>
              <a:buFont typeface="Wingdings" panose="05000000000000000000" pitchFamily="2" charset="2"/>
              <a:buChar char="»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defTabSz="784225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defTabSz="784225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defTabSz="784225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defTabSz="784225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fld id="{5D410048-4B2F-4C7A-B910-F1FE8B5E3E1A}" type="slidenum">
              <a:rPr lang="zh-CN" altLang="en-US" sz="1600" b="0"/>
              <a:pPr algn="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t>6</a:t>
            </a:fld>
            <a:endParaRPr lang="en-US" altLang="zh-CN" sz="1600" b="0"/>
          </a:p>
        </p:txBody>
      </p:sp>
      <p:sp>
        <p:nvSpPr>
          <p:cNvPr id="5126" name="Text Box 6"/>
          <p:cNvSpPr txBox="1">
            <a:spLocks noChangeArrowheads="1"/>
          </p:cNvSpPr>
          <p:nvPr/>
        </p:nvSpPr>
        <p:spPr bwMode="auto">
          <a:xfrm>
            <a:off x="325438" y="1693863"/>
            <a:ext cx="358775" cy="265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ctr">
              <a:buFont typeface="Arial" panose="020B0604020202020204" pitchFamily="34" charset="0"/>
              <a:defRPr sz="21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buFont typeface="Arial" panose="020B0604020202020204" pitchFamily="34" charset="0"/>
              <a:defRPr sz="21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buFont typeface="Arial" panose="020B0604020202020204" pitchFamily="34" charset="0"/>
              <a:defRPr sz="21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buFont typeface="Arial" panose="020B0604020202020204" pitchFamily="34" charset="0"/>
              <a:defRPr sz="21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buFont typeface="Arial" panose="020B0604020202020204" pitchFamily="34" charset="0"/>
              <a:defRPr sz="21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/>
              <a:t>计算机与信息学院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98868333"/>
      </p:ext>
    </p:extLst>
  </p:cSld>
  <p:clrMapOvr>
    <a:masterClrMapping/>
  </p:clrMapOvr>
  <p:transition advTm="17691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 idx="4294967295"/>
          </p:nvPr>
        </p:nvSpPr>
        <p:spPr>
          <a:xfrm>
            <a:off x="1619250" y="477838"/>
            <a:ext cx="7524750" cy="863600"/>
          </a:xfrm>
        </p:spPr>
        <p:txBody>
          <a:bodyPr>
            <a:normAutofit/>
          </a:bodyPr>
          <a:lstStyle/>
          <a:p>
            <a:pPr lvl="1" algn="l" rtl="0">
              <a:lnSpc>
                <a:spcPct val="90000"/>
              </a:lnSpc>
              <a:spcBef>
                <a:spcPct val="0"/>
              </a:spcBef>
            </a:pPr>
            <a:r>
              <a:rPr lang="zh-CN" altLang="en-US" sz="2800" dirty="0" smtClean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基于规则的关系抽取系统实验结果</a:t>
            </a:r>
            <a:endParaRPr lang="zh-CN" altLang="en-US" sz="3600" dirty="0" smtClean="0">
              <a:solidFill>
                <a:schemeClr val="tx1"/>
              </a:solidFill>
              <a:latin typeface="Times New Roman" panose="02020603050405020304" pitchFamily="18" charset="0"/>
              <a:ea typeface="楷体" panose="02010609060101010101" pitchFamily="49" charset="-122"/>
            </a:endParaRPr>
          </a:p>
        </p:txBody>
      </p:sp>
      <p:sp>
        <p:nvSpPr>
          <p:cNvPr id="5123" name="内容占位符 2"/>
          <p:cNvSpPr>
            <a:spLocks noGrp="1"/>
          </p:cNvSpPr>
          <p:nvPr>
            <p:ph idx="4294967295"/>
          </p:nvPr>
        </p:nvSpPr>
        <p:spPr>
          <a:xfrm>
            <a:off x="1403648" y="1301751"/>
            <a:ext cx="7632700" cy="4614862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None/>
              <a:defRPr/>
            </a:pPr>
            <a:endParaRPr lang="es-ES" altLang="en-US" sz="2800" i="1" dirty="0" smtClean="0">
              <a:latin typeface="Cambria Math" panose="02040503050406030204" pitchFamily="18" charset="0"/>
              <a:ea typeface="Cambria Math" panose="020405030504060302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None/>
              <a:defRPr/>
            </a:pPr>
            <a:endParaRPr lang="es-ES" altLang="en-US" i="1" dirty="0">
              <a:latin typeface="Cambria Math" panose="02040503050406030204" pitchFamily="18" charset="0"/>
              <a:ea typeface="Cambria Math" panose="020405030504060302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None/>
              <a:defRPr/>
            </a:pPr>
            <a:endParaRPr lang="es-ES" altLang="en-US" sz="2800" i="1" dirty="0" smtClean="0">
              <a:latin typeface="Cambria Math" panose="02040503050406030204" pitchFamily="18" charset="0"/>
              <a:ea typeface="Cambria Math" panose="020405030504060302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None/>
              <a:defRPr/>
            </a:pPr>
            <a:endParaRPr lang="es-ES" altLang="en-US" i="1" dirty="0">
              <a:latin typeface="Cambria Math" panose="02040503050406030204" pitchFamily="18" charset="0"/>
              <a:ea typeface="Cambria Math" panose="020405030504060302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None/>
              <a:defRPr/>
            </a:pPr>
            <a:endParaRPr lang="en-US" altLang="zh-CN" sz="1900" dirty="0" smtClean="0"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None/>
              <a:defRPr/>
            </a:pP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错误分析：</a:t>
            </a:r>
            <a:endParaRPr lang="en-US" altLang="zh-CN" sz="2000" dirty="0" smtClean="0"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lvl="0">
              <a:buFont typeface="Wingdings" panose="05000000000000000000" pitchFamily="2" charset="2"/>
              <a:buChar char="Ø"/>
            </a:pPr>
            <a:r>
              <a:rPr lang="zh-CN" altLang="zh-CN" sz="2000" dirty="0">
                <a:latin typeface="楷体" panose="02010609060101010101" pitchFamily="49" charset="-122"/>
                <a:ea typeface="楷体" panose="02010609060101010101" pitchFamily="49" charset="-122"/>
              </a:rPr>
              <a:t>大量的错误是由依存分析器错误分析造成</a:t>
            </a:r>
            <a:r>
              <a:rPr lang="zh-CN" altLang="zh-CN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  <a:endParaRPr lang="en-US" altLang="zh-CN" sz="20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lvl="0">
              <a:buFont typeface="Wingdings" panose="05000000000000000000" pitchFamily="2" charset="2"/>
              <a:buChar char="Ø"/>
            </a:pPr>
            <a:r>
              <a:rPr lang="zh-CN" altLang="zh-CN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由</a:t>
            </a:r>
            <a:r>
              <a:rPr lang="zh-CN" altLang="zh-CN" sz="2000" dirty="0">
                <a:latin typeface="楷体" panose="02010609060101010101" pitchFamily="49" charset="-122"/>
                <a:ea typeface="楷体" panose="02010609060101010101" pitchFamily="49" charset="-122"/>
              </a:rPr>
              <a:t>实体的指代问题产生错误</a:t>
            </a:r>
            <a:r>
              <a:rPr lang="zh-CN" altLang="zh-CN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  <a:endParaRPr lang="en-US" altLang="zh-CN" sz="20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lvl="0">
              <a:buFont typeface="Wingdings" panose="05000000000000000000" pitchFamily="2" charset="2"/>
              <a:buChar char="Ø"/>
            </a:pPr>
            <a:r>
              <a:rPr lang="zh-CN" altLang="zh-CN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有些</a:t>
            </a:r>
            <a:r>
              <a:rPr lang="zh-CN" altLang="zh-CN" sz="2000" dirty="0">
                <a:latin typeface="楷体" panose="02010609060101010101" pitchFamily="49" charset="-122"/>
                <a:ea typeface="楷体" panose="02010609060101010101" pitchFamily="49" charset="-122"/>
              </a:rPr>
              <a:t>关系并不是通过动词或者介词相互作用</a:t>
            </a:r>
            <a:r>
              <a:rPr lang="zh-CN" altLang="zh-CN" sz="2000" dirty="0"/>
              <a:t>。</a:t>
            </a:r>
          </a:p>
          <a:p>
            <a:pPr>
              <a:buFont typeface="Wingdings" panose="05000000000000000000" pitchFamily="2" charset="2"/>
              <a:buNone/>
              <a:defRPr/>
            </a:pPr>
            <a:endParaRPr lang="es-ES" altLang="en-US" sz="1800" dirty="0"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124" name="日期占位符 3"/>
          <p:cNvSpPr txBox="1">
            <a:spLocks noGrp="1" noChangeArrowheads="1"/>
          </p:cNvSpPr>
          <p:nvPr/>
        </p:nvSpPr>
        <p:spPr bwMode="auto">
          <a:xfrm>
            <a:off x="39688" y="6308725"/>
            <a:ext cx="1219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78366" tIns="39183" rIns="78366" bIns="39183"/>
          <a:lstStyle>
            <a:lvl1pPr defTabSz="784225">
              <a:spcBef>
                <a:spcPct val="20000"/>
              </a:spcBef>
              <a:buFont typeface="Wingdings" panose="05000000000000000000" pitchFamily="2" charset="2"/>
              <a:buChar char="Ø"/>
              <a:defRPr sz="2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 defTabSz="784225">
              <a:spcBef>
                <a:spcPct val="20000"/>
              </a:spcBef>
              <a:buFont typeface="Wingdings" panose="05000000000000000000" pitchFamily="2" charset="2"/>
              <a:buChar char="–"/>
              <a:defRPr sz="24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 defTabSz="784225">
              <a:spcBef>
                <a:spcPct val="20000"/>
              </a:spcBef>
              <a:buFont typeface="Wingdings" panose="05000000000000000000" pitchFamily="2" charset="2"/>
              <a:buChar char="•"/>
              <a:defRPr sz="21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 defTabSz="784225">
              <a:spcBef>
                <a:spcPct val="20000"/>
              </a:spcBef>
              <a:buFont typeface="Wingdings" panose="05000000000000000000" pitchFamily="2" charset="2"/>
              <a:buChar char="–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 defTabSz="784225">
              <a:spcBef>
                <a:spcPct val="20000"/>
              </a:spcBef>
              <a:buFont typeface="Wingdings" panose="05000000000000000000" pitchFamily="2" charset="2"/>
              <a:buChar char="»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defTabSz="784225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defTabSz="784225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defTabSz="784225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defTabSz="784225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fld id="{A6454FEC-D484-4487-9573-ACAAC52CD485}" type="datetime1">
              <a:rPr lang="zh-CN" altLang="en-US" sz="1800"/>
              <a:pPr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t>2017/4/5</a:t>
            </a:fld>
            <a:endParaRPr lang="en-US" altLang="zh-CN" sz="1800"/>
          </a:p>
        </p:txBody>
      </p:sp>
      <p:sp>
        <p:nvSpPr>
          <p:cNvPr id="5125" name="灯片编号占位符 4"/>
          <p:cNvSpPr txBox="1">
            <a:spLocks noGrp="1" noChangeArrowheads="1"/>
          </p:cNvSpPr>
          <p:nvPr/>
        </p:nvSpPr>
        <p:spPr bwMode="auto">
          <a:xfrm>
            <a:off x="6516216" y="6269038"/>
            <a:ext cx="2057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78366" tIns="39183" rIns="78366" bIns="39183"/>
          <a:lstStyle>
            <a:lvl1pPr defTabSz="784225">
              <a:spcBef>
                <a:spcPct val="20000"/>
              </a:spcBef>
              <a:buFont typeface="Wingdings" panose="05000000000000000000" pitchFamily="2" charset="2"/>
              <a:buChar char="Ø"/>
              <a:defRPr sz="2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 defTabSz="784225">
              <a:spcBef>
                <a:spcPct val="20000"/>
              </a:spcBef>
              <a:buFont typeface="Wingdings" panose="05000000000000000000" pitchFamily="2" charset="2"/>
              <a:buChar char="–"/>
              <a:defRPr sz="24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 defTabSz="784225">
              <a:spcBef>
                <a:spcPct val="20000"/>
              </a:spcBef>
              <a:buFont typeface="Wingdings" panose="05000000000000000000" pitchFamily="2" charset="2"/>
              <a:buChar char="•"/>
              <a:defRPr sz="21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 defTabSz="784225">
              <a:spcBef>
                <a:spcPct val="20000"/>
              </a:spcBef>
              <a:buFont typeface="Wingdings" panose="05000000000000000000" pitchFamily="2" charset="2"/>
              <a:buChar char="–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 defTabSz="784225">
              <a:spcBef>
                <a:spcPct val="20000"/>
              </a:spcBef>
              <a:buFont typeface="Wingdings" panose="05000000000000000000" pitchFamily="2" charset="2"/>
              <a:buChar char="»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defTabSz="784225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defTabSz="784225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defTabSz="784225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defTabSz="784225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fld id="{5D410048-4B2F-4C7A-B910-F1FE8B5E3E1A}" type="slidenum">
              <a:rPr lang="zh-CN" altLang="en-US" sz="1600" b="0"/>
              <a:pPr algn="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t>7</a:t>
            </a:fld>
            <a:endParaRPr lang="en-US" altLang="zh-CN" sz="1600" b="0" dirty="0"/>
          </a:p>
        </p:txBody>
      </p:sp>
      <p:sp>
        <p:nvSpPr>
          <p:cNvPr id="5126" name="Text Box 6"/>
          <p:cNvSpPr txBox="1">
            <a:spLocks noChangeArrowheads="1"/>
          </p:cNvSpPr>
          <p:nvPr/>
        </p:nvSpPr>
        <p:spPr bwMode="auto">
          <a:xfrm>
            <a:off x="325438" y="1693863"/>
            <a:ext cx="358775" cy="265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ctr">
              <a:buFont typeface="Arial" panose="020B0604020202020204" pitchFamily="34" charset="0"/>
              <a:defRPr sz="21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buFont typeface="Arial" panose="020B0604020202020204" pitchFamily="34" charset="0"/>
              <a:defRPr sz="21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buFont typeface="Arial" panose="020B0604020202020204" pitchFamily="34" charset="0"/>
              <a:defRPr sz="21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buFont typeface="Arial" panose="020B0604020202020204" pitchFamily="34" charset="0"/>
              <a:defRPr sz="21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buFont typeface="Arial" panose="020B0604020202020204" pitchFamily="34" charset="0"/>
              <a:defRPr sz="21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/>
              <a:t>计算机与信息学院</a:t>
            </a: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5771433"/>
              </p:ext>
            </p:extLst>
          </p:nvPr>
        </p:nvGraphicFramePr>
        <p:xfrm>
          <a:off x="2411760" y="1436020"/>
          <a:ext cx="4896543" cy="2160239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590298"/>
                <a:gridCol w="1173233"/>
                <a:gridCol w="1066506"/>
                <a:gridCol w="1066506"/>
              </a:tblGrid>
              <a:tr h="429311">
                <a:tc>
                  <a:txBody>
                    <a:bodyPr/>
                    <a:lstStyle/>
                    <a:p>
                      <a:pPr indent="26797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a:t>方法</a:t>
                      </a:r>
                      <a:endParaRPr lang="zh-CN" sz="1600" kern="100" dirty="0"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a:t>准确率</a:t>
                      </a:r>
                      <a:endParaRPr lang="zh-CN" sz="1600" kern="100"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a:t>召回率</a:t>
                      </a:r>
                      <a:endParaRPr lang="zh-CN" sz="1600" kern="100"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F-</a:t>
                      </a:r>
                      <a:r>
                        <a:rPr lang="zh-CN" sz="1600" kern="100">
                          <a:effectLst/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a:t>值</a:t>
                      </a:r>
                      <a:endParaRPr lang="zh-CN" sz="1600" kern="100"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432732">
                <a:tc>
                  <a:txBody>
                    <a:bodyPr/>
                    <a:lstStyle/>
                    <a:p>
                      <a:pPr indent="26797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 smtClean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Autopat</a:t>
                      </a:r>
                      <a:endParaRPr lang="zh-CN" sz="1600" kern="100" dirty="0"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797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0.58</a:t>
                      </a:r>
                      <a:endParaRPr lang="zh-CN" sz="1600" kern="100" dirty="0"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797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0.63</a:t>
                      </a:r>
                      <a:endParaRPr lang="zh-CN" sz="1600" kern="100" dirty="0"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797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0.60</a:t>
                      </a:r>
                      <a:endParaRPr lang="zh-CN" sz="1600" kern="100" dirty="0"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432732">
                <a:tc>
                  <a:txBody>
                    <a:bodyPr/>
                    <a:lstStyle/>
                    <a:p>
                      <a:pPr indent="26797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 smtClean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Rule-based</a:t>
                      </a:r>
                      <a:endParaRPr lang="zh-CN" sz="1600" kern="100" dirty="0"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797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0.56</a:t>
                      </a:r>
                      <a:endParaRPr lang="zh-CN" sz="1600" kern="100" dirty="0"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797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0.30</a:t>
                      </a:r>
                      <a:endParaRPr lang="zh-CN" sz="1600" kern="100" dirty="0"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797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0.39</a:t>
                      </a:r>
                      <a:endParaRPr lang="zh-CN" sz="1600" kern="100"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432732">
                <a:tc>
                  <a:txBody>
                    <a:bodyPr/>
                    <a:lstStyle/>
                    <a:p>
                      <a:pPr indent="26797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 smtClean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RelEx</a:t>
                      </a:r>
                      <a:endParaRPr lang="zh-CN" sz="1600" kern="100" dirty="0"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0.82</a:t>
                      </a:r>
                      <a:endParaRPr lang="zh-CN" sz="1600" kern="100" dirty="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0.72</a:t>
                      </a:r>
                      <a:endParaRPr lang="zh-CN" sz="1600" kern="100" dirty="0"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0.77</a:t>
                      </a:r>
                      <a:endParaRPr lang="zh-CN" sz="1600" kern="100" dirty="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432732">
                <a:tc>
                  <a:txBody>
                    <a:bodyPr/>
                    <a:lstStyle/>
                    <a:p>
                      <a:pPr indent="2667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100" dirty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Our system</a:t>
                      </a:r>
                      <a:endParaRPr lang="zh-CN" sz="1600" b="1" kern="100" dirty="0"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797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0.77</a:t>
                      </a:r>
                      <a:endParaRPr lang="zh-CN" sz="1600" kern="100" dirty="0"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797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0.70</a:t>
                      </a:r>
                      <a:endParaRPr lang="zh-CN" sz="1600" kern="100" dirty="0"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797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0.73</a:t>
                      </a:r>
                      <a:endParaRPr lang="zh-CN" sz="1600" kern="100" dirty="0"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3796638910"/>
      </p:ext>
    </p:extLst>
  </p:cSld>
  <p:clrMapOvr>
    <a:masterClrMapping/>
  </p:clrMapOvr>
  <p:transition advTm="17691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内容占位符 2"/>
          <p:cNvSpPr>
            <a:spLocks noGrp="1"/>
          </p:cNvSpPr>
          <p:nvPr>
            <p:ph idx="4294967295"/>
          </p:nvPr>
        </p:nvSpPr>
        <p:spPr>
          <a:xfrm>
            <a:off x="1488956" y="836712"/>
            <a:ext cx="7632700" cy="4614862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  <a:defRPr/>
            </a:pP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生物实体关系抽取问题定义和研究背景</a:t>
            </a:r>
            <a:endParaRPr lang="en-US" altLang="zh-CN" sz="20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buFont typeface="Wingdings" panose="05000000000000000000" pitchFamily="2" charset="2"/>
              <a:buChar char="Ø"/>
              <a:defRPr/>
            </a:pPr>
            <a:r>
              <a:rPr lang="zh-CN" altLang="en-US" sz="20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基于规则和基于机器学习的生物实体关系抽取</a:t>
            </a:r>
            <a:endParaRPr lang="en-US" altLang="zh-CN" sz="2000" dirty="0" smtClean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lvl="1"/>
            <a:r>
              <a:rPr lang="zh-CN" altLang="en-US" sz="20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基于规则的关系抽取技术</a:t>
            </a:r>
            <a:endParaRPr lang="en-US" altLang="zh-CN" sz="2000" dirty="0" smtClean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lvl="2"/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基于规则的关系抽取系统实验结果</a:t>
            </a:r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lvl="2"/>
            <a:r>
              <a:rPr lang="zh-CN" altLang="en-US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无监督的大规模的实体关系图构建和</a:t>
            </a:r>
            <a:r>
              <a:rPr lang="zh-CN" altLang="en-US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分析</a:t>
            </a:r>
            <a:endParaRPr lang="en-US" altLang="zh-CN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lvl="1"/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基于机器学习的关系抽取技术</a:t>
            </a:r>
            <a:endParaRPr lang="en-US" altLang="zh-CN" sz="20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lvl="2"/>
            <a:r>
              <a:rPr lang="zh-CN" altLang="en-US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基于机器学习的关系抽取系统实验结果</a:t>
            </a:r>
            <a:endParaRPr lang="en-US" altLang="zh-CN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buFont typeface="Wingdings" panose="05000000000000000000" pitchFamily="2" charset="2"/>
              <a:buChar char="Ø"/>
              <a:defRPr/>
            </a:pP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基于神经网络的生物实体关系抽取</a:t>
            </a:r>
            <a:endParaRPr lang="en-US" altLang="zh-CN" sz="20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lvl="1"/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基于神经网络的自然语言处理</a:t>
            </a:r>
            <a:endParaRPr lang="en-US" altLang="zh-CN" sz="20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lvl="1"/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基于</a:t>
            </a:r>
            <a:r>
              <a:rPr lang="en-US" altLang="zh-CN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CNN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的关系抽取系统</a:t>
            </a: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构建以及实验结果分析</a:t>
            </a:r>
            <a:endParaRPr lang="en-US" altLang="zh-CN" sz="2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lvl="1"/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基于</a:t>
            </a:r>
            <a:r>
              <a:rPr lang="en-US" altLang="zh-CN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RNN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的关系抽取系统</a:t>
            </a: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构建以及实验结果分析</a:t>
            </a:r>
            <a:endParaRPr lang="en-US" altLang="zh-CN" sz="20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buFont typeface="Wingdings" panose="05000000000000000000" pitchFamily="2" charset="2"/>
              <a:buChar char="Ø"/>
              <a:defRPr/>
            </a:pP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总结</a:t>
            </a:r>
            <a:endParaRPr lang="zh-CN" altLang="en-US" sz="2000" b="1" dirty="0" smtClean="0">
              <a:solidFill>
                <a:srgbClr val="FF0000"/>
              </a:solidFill>
              <a:latin typeface="Cambria Math" panose="02040503050406030204" pitchFamily="18" charset="0"/>
            </a:endParaRPr>
          </a:p>
          <a:p>
            <a:pPr>
              <a:defRPr/>
            </a:pPr>
            <a:endParaRPr lang="zh-CN" altLang="en-US" sz="2800" b="1" dirty="0" smtClean="0">
              <a:solidFill>
                <a:srgbClr val="FF0000"/>
              </a:solidFill>
              <a:latin typeface="Cambria Math" panose="02040503050406030204" pitchFamily="18" charset="0"/>
            </a:endParaRPr>
          </a:p>
          <a:p>
            <a:pPr>
              <a:buFont typeface="Wingdings" panose="05000000000000000000" pitchFamily="2" charset="2"/>
              <a:buNone/>
              <a:defRPr/>
            </a:pPr>
            <a:endParaRPr lang="es-ES" altLang="en-US" sz="2800" i="1" dirty="0" smtClean="0">
              <a:latin typeface="Cambria Math" panose="02040503050406030204" pitchFamily="18" charset="0"/>
              <a:ea typeface="Cambria Math" panose="02040503050406030204" pitchFamily="18" charset="0"/>
              <a:cs typeface="Times New Roman" panose="02020603050405020304" pitchFamily="18" charset="0"/>
            </a:endParaRPr>
          </a:p>
          <a:p>
            <a:pPr>
              <a:buNone/>
              <a:defRPr/>
            </a:pPr>
            <a:endParaRPr lang="zh-CN" alt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buFont typeface="Wingdings" panose="05000000000000000000" pitchFamily="2" charset="2"/>
              <a:buNone/>
              <a:defRPr/>
            </a:pPr>
            <a:endParaRPr lang="es-ES" altLang="en-US" sz="2800" i="1" dirty="0" smtClean="0">
              <a:latin typeface="Cambria Math" panose="02040503050406030204" pitchFamily="18" charset="0"/>
              <a:ea typeface="Cambria Math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5124" name="日期占位符 3"/>
          <p:cNvSpPr txBox="1">
            <a:spLocks noGrp="1" noChangeArrowheads="1"/>
          </p:cNvSpPr>
          <p:nvPr/>
        </p:nvSpPr>
        <p:spPr bwMode="auto">
          <a:xfrm>
            <a:off x="39688" y="6308725"/>
            <a:ext cx="1219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78366" tIns="39183" rIns="78366" bIns="39183"/>
          <a:lstStyle>
            <a:lvl1pPr defTabSz="784225">
              <a:spcBef>
                <a:spcPct val="20000"/>
              </a:spcBef>
              <a:buFont typeface="Wingdings" panose="05000000000000000000" pitchFamily="2" charset="2"/>
              <a:buChar char="Ø"/>
              <a:defRPr sz="2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 defTabSz="784225">
              <a:spcBef>
                <a:spcPct val="20000"/>
              </a:spcBef>
              <a:buFont typeface="Wingdings" panose="05000000000000000000" pitchFamily="2" charset="2"/>
              <a:buChar char="–"/>
              <a:defRPr sz="24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 defTabSz="784225">
              <a:spcBef>
                <a:spcPct val="20000"/>
              </a:spcBef>
              <a:buFont typeface="Wingdings" panose="05000000000000000000" pitchFamily="2" charset="2"/>
              <a:buChar char="•"/>
              <a:defRPr sz="21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 defTabSz="784225">
              <a:spcBef>
                <a:spcPct val="20000"/>
              </a:spcBef>
              <a:buFont typeface="Wingdings" panose="05000000000000000000" pitchFamily="2" charset="2"/>
              <a:buChar char="–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 defTabSz="784225">
              <a:spcBef>
                <a:spcPct val="20000"/>
              </a:spcBef>
              <a:buFont typeface="Wingdings" panose="05000000000000000000" pitchFamily="2" charset="2"/>
              <a:buChar char="»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defTabSz="784225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defTabSz="784225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defTabSz="784225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defTabSz="784225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fld id="{A6454FEC-D484-4487-9573-ACAAC52CD485}" type="datetime1">
              <a:rPr lang="zh-CN" altLang="en-US" sz="1800"/>
              <a:pPr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t>2017/4/5</a:t>
            </a:fld>
            <a:endParaRPr lang="en-US" altLang="zh-CN" sz="1800"/>
          </a:p>
        </p:txBody>
      </p:sp>
      <p:sp>
        <p:nvSpPr>
          <p:cNvPr id="5125" name="灯片编号占位符 4"/>
          <p:cNvSpPr txBox="1">
            <a:spLocks noGrp="1" noChangeArrowheads="1"/>
          </p:cNvSpPr>
          <p:nvPr/>
        </p:nvSpPr>
        <p:spPr bwMode="auto">
          <a:xfrm>
            <a:off x="6553200" y="6248400"/>
            <a:ext cx="2057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78366" tIns="39183" rIns="78366" bIns="39183"/>
          <a:lstStyle>
            <a:lvl1pPr defTabSz="784225">
              <a:spcBef>
                <a:spcPct val="20000"/>
              </a:spcBef>
              <a:buFont typeface="Wingdings" panose="05000000000000000000" pitchFamily="2" charset="2"/>
              <a:buChar char="Ø"/>
              <a:defRPr sz="2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 defTabSz="784225">
              <a:spcBef>
                <a:spcPct val="20000"/>
              </a:spcBef>
              <a:buFont typeface="Wingdings" panose="05000000000000000000" pitchFamily="2" charset="2"/>
              <a:buChar char="–"/>
              <a:defRPr sz="24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 defTabSz="784225">
              <a:spcBef>
                <a:spcPct val="20000"/>
              </a:spcBef>
              <a:buFont typeface="Wingdings" panose="05000000000000000000" pitchFamily="2" charset="2"/>
              <a:buChar char="•"/>
              <a:defRPr sz="21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 defTabSz="784225">
              <a:spcBef>
                <a:spcPct val="20000"/>
              </a:spcBef>
              <a:buFont typeface="Wingdings" panose="05000000000000000000" pitchFamily="2" charset="2"/>
              <a:buChar char="–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 defTabSz="784225">
              <a:spcBef>
                <a:spcPct val="20000"/>
              </a:spcBef>
              <a:buFont typeface="Wingdings" panose="05000000000000000000" pitchFamily="2" charset="2"/>
              <a:buChar char="»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defTabSz="784225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defTabSz="784225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defTabSz="784225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defTabSz="784225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fld id="{5D410048-4B2F-4C7A-B910-F1FE8B5E3E1A}" type="slidenum">
              <a:rPr lang="zh-CN" altLang="en-US" sz="1600" b="0"/>
              <a:pPr algn="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t>8</a:t>
            </a:fld>
            <a:endParaRPr lang="en-US" altLang="zh-CN" sz="1600" b="0"/>
          </a:p>
        </p:txBody>
      </p:sp>
      <p:sp>
        <p:nvSpPr>
          <p:cNvPr id="5126" name="Text Box 6"/>
          <p:cNvSpPr txBox="1">
            <a:spLocks noChangeArrowheads="1"/>
          </p:cNvSpPr>
          <p:nvPr/>
        </p:nvSpPr>
        <p:spPr bwMode="auto">
          <a:xfrm>
            <a:off x="325438" y="1693863"/>
            <a:ext cx="358775" cy="265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ctr">
              <a:buFont typeface="Arial" panose="020B0604020202020204" pitchFamily="34" charset="0"/>
              <a:defRPr sz="21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buFont typeface="Arial" panose="020B0604020202020204" pitchFamily="34" charset="0"/>
              <a:defRPr sz="21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buFont typeface="Arial" panose="020B0604020202020204" pitchFamily="34" charset="0"/>
              <a:defRPr sz="21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buFont typeface="Arial" panose="020B0604020202020204" pitchFamily="34" charset="0"/>
              <a:defRPr sz="21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buFont typeface="Arial" panose="020B0604020202020204" pitchFamily="34" charset="0"/>
              <a:defRPr sz="21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/>
              <a:t>计算机与信息学院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69698989"/>
      </p:ext>
    </p:extLst>
  </p:cSld>
  <p:clrMapOvr>
    <a:masterClrMapping/>
  </p:clrMapOvr>
  <p:transition advTm="17691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 idx="4294967295"/>
          </p:nvPr>
        </p:nvSpPr>
        <p:spPr>
          <a:xfrm>
            <a:off x="1619250" y="477838"/>
            <a:ext cx="7524750" cy="863600"/>
          </a:xfrm>
        </p:spPr>
        <p:txBody>
          <a:bodyPr>
            <a:normAutofit/>
          </a:bodyPr>
          <a:lstStyle/>
          <a:p>
            <a:pPr lvl="1" algn="l" rtl="0">
              <a:lnSpc>
                <a:spcPct val="90000"/>
              </a:lnSpc>
              <a:spcBef>
                <a:spcPct val="0"/>
              </a:spcBef>
            </a:pPr>
            <a:r>
              <a:rPr lang="zh-CN" altLang="en-US" sz="28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无</a:t>
            </a:r>
            <a:r>
              <a:rPr lang="zh-CN" altLang="en-US" sz="2800" dirty="0" smtClean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监督的大规模实体关系图构建和分析</a:t>
            </a:r>
            <a:endParaRPr lang="zh-CN" altLang="en-US" sz="3600" dirty="0" smtClean="0">
              <a:solidFill>
                <a:schemeClr val="tx1"/>
              </a:solidFill>
              <a:latin typeface="Times New Roman" panose="02020603050405020304" pitchFamily="18" charset="0"/>
              <a:ea typeface="楷体" panose="02010609060101010101" pitchFamily="49" charset="-122"/>
            </a:endParaRPr>
          </a:p>
        </p:txBody>
      </p:sp>
      <p:sp>
        <p:nvSpPr>
          <p:cNvPr id="5123" name="内容占位符 2"/>
          <p:cNvSpPr>
            <a:spLocks noGrp="1"/>
          </p:cNvSpPr>
          <p:nvPr>
            <p:ph idx="4294967295"/>
          </p:nvPr>
        </p:nvSpPr>
        <p:spPr>
          <a:xfrm>
            <a:off x="1403648" y="1301751"/>
            <a:ext cx="7632700" cy="4614862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  <a:defRPr/>
            </a:pP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数据准备</a:t>
            </a:r>
            <a:endParaRPr lang="en-US" altLang="zh-CN" sz="2000" dirty="0" smtClean="0"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lvl="1"/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以</a:t>
            </a:r>
            <a:r>
              <a:rPr lang="en-US" altLang="zh-CN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breast cancer gene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为检索关键词，利用爬虫方式从</a:t>
            </a:r>
            <a:r>
              <a:rPr lang="en-US" altLang="zh-CN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pubmed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抓取</a:t>
            </a:r>
            <a:r>
              <a:rPr lang="en-US" altLang="zh-CN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47000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摘要，并进行文本预处理；</a:t>
            </a:r>
            <a:endParaRPr lang="en-US" altLang="zh-CN" sz="20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lvl="1"/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抓取</a:t>
            </a:r>
            <a:r>
              <a:rPr lang="en-US" altLang="zh-CN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OMIM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数据库上实体名词；</a:t>
            </a:r>
            <a:endParaRPr lang="es-ES" altLang="zh-CN" sz="2000" dirty="0"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lvl="1"/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将关系抽取系统应用到</a:t>
            </a: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处理好的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数据</a:t>
            </a:r>
            <a:endParaRPr lang="en-US" altLang="zh-CN" sz="20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lvl="1"/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构建</a:t>
            </a: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网络图</a:t>
            </a:r>
            <a:endParaRPr lang="en-US" altLang="zh-CN" sz="2000" dirty="0"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  <a:defRPr/>
            </a:pPr>
            <a:endParaRPr lang="en-US" altLang="zh-CN" sz="2000" dirty="0" smtClean="0"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  <a:defRPr/>
            </a:pP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网络分析</a:t>
            </a:r>
            <a:endParaRPr lang="en-US" altLang="zh-CN" sz="2000" dirty="0" smtClean="0"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lvl="1"/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度中心性分析</a:t>
            </a:r>
            <a:endParaRPr lang="en-US" altLang="zh-CN" sz="2000" dirty="0" smtClean="0"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lvl="1"/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中间中间性分析</a:t>
            </a:r>
            <a:endParaRPr lang="en-US" altLang="zh-CN" sz="2000" dirty="0" smtClean="0"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lvl="1"/>
            <a:endParaRPr lang="en-US" altLang="zh-CN" sz="2000" dirty="0"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US" altLang="zh-CN" sz="2000" dirty="0" smtClean="0"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124" name="日期占位符 3"/>
          <p:cNvSpPr txBox="1">
            <a:spLocks noGrp="1" noChangeArrowheads="1"/>
          </p:cNvSpPr>
          <p:nvPr/>
        </p:nvSpPr>
        <p:spPr bwMode="auto">
          <a:xfrm>
            <a:off x="39688" y="6308725"/>
            <a:ext cx="1219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78366" tIns="39183" rIns="78366" bIns="39183"/>
          <a:lstStyle>
            <a:lvl1pPr defTabSz="784225">
              <a:spcBef>
                <a:spcPct val="20000"/>
              </a:spcBef>
              <a:buFont typeface="Wingdings" panose="05000000000000000000" pitchFamily="2" charset="2"/>
              <a:buChar char="Ø"/>
              <a:defRPr sz="2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 defTabSz="784225">
              <a:spcBef>
                <a:spcPct val="20000"/>
              </a:spcBef>
              <a:buFont typeface="Wingdings" panose="05000000000000000000" pitchFamily="2" charset="2"/>
              <a:buChar char="–"/>
              <a:defRPr sz="24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 defTabSz="784225">
              <a:spcBef>
                <a:spcPct val="20000"/>
              </a:spcBef>
              <a:buFont typeface="Wingdings" panose="05000000000000000000" pitchFamily="2" charset="2"/>
              <a:buChar char="•"/>
              <a:defRPr sz="21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 defTabSz="784225">
              <a:spcBef>
                <a:spcPct val="20000"/>
              </a:spcBef>
              <a:buFont typeface="Wingdings" panose="05000000000000000000" pitchFamily="2" charset="2"/>
              <a:buChar char="–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 defTabSz="784225">
              <a:spcBef>
                <a:spcPct val="20000"/>
              </a:spcBef>
              <a:buFont typeface="Wingdings" panose="05000000000000000000" pitchFamily="2" charset="2"/>
              <a:buChar char="»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defTabSz="784225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defTabSz="784225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defTabSz="784225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defTabSz="784225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fld id="{A6454FEC-D484-4487-9573-ACAAC52CD485}" type="datetime1">
              <a:rPr lang="zh-CN" altLang="en-US" sz="1800"/>
              <a:pPr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t>2017/4/5</a:t>
            </a:fld>
            <a:endParaRPr lang="en-US" altLang="zh-CN" sz="1800"/>
          </a:p>
        </p:txBody>
      </p:sp>
      <p:sp>
        <p:nvSpPr>
          <p:cNvPr id="5125" name="灯片编号占位符 4"/>
          <p:cNvSpPr txBox="1">
            <a:spLocks noGrp="1" noChangeArrowheads="1"/>
          </p:cNvSpPr>
          <p:nvPr/>
        </p:nvSpPr>
        <p:spPr bwMode="auto">
          <a:xfrm>
            <a:off x="6516216" y="6269038"/>
            <a:ext cx="2057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78366" tIns="39183" rIns="78366" bIns="39183"/>
          <a:lstStyle>
            <a:lvl1pPr defTabSz="784225">
              <a:spcBef>
                <a:spcPct val="20000"/>
              </a:spcBef>
              <a:buFont typeface="Wingdings" panose="05000000000000000000" pitchFamily="2" charset="2"/>
              <a:buChar char="Ø"/>
              <a:defRPr sz="2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 defTabSz="784225">
              <a:spcBef>
                <a:spcPct val="20000"/>
              </a:spcBef>
              <a:buFont typeface="Wingdings" panose="05000000000000000000" pitchFamily="2" charset="2"/>
              <a:buChar char="–"/>
              <a:defRPr sz="24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 defTabSz="784225">
              <a:spcBef>
                <a:spcPct val="20000"/>
              </a:spcBef>
              <a:buFont typeface="Wingdings" panose="05000000000000000000" pitchFamily="2" charset="2"/>
              <a:buChar char="•"/>
              <a:defRPr sz="21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 defTabSz="784225">
              <a:spcBef>
                <a:spcPct val="20000"/>
              </a:spcBef>
              <a:buFont typeface="Wingdings" panose="05000000000000000000" pitchFamily="2" charset="2"/>
              <a:buChar char="–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 defTabSz="784225">
              <a:spcBef>
                <a:spcPct val="20000"/>
              </a:spcBef>
              <a:buFont typeface="Wingdings" panose="05000000000000000000" pitchFamily="2" charset="2"/>
              <a:buChar char="»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defTabSz="784225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defTabSz="784225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defTabSz="784225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defTabSz="784225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fld id="{5D410048-4B2F-4C7A-B910-F1FE8B5E3E1A}" type="slidenum">
              <a:rPr lang="zh-CN" altLang="en-US" sz="1600" b="0"/>
              <a:pPr algn="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t>9</a:t>
            </a:fld>
            <a:endParaRPr lang="en-US" altLang="zh-CN" sz="1600" b="0" dirty="0"/>
          </a:p>
        </p:txBody>
      </p:sp>
      <p:sp>
        <p:nvSpPr>
          <p:cNvPr id="5126" name="Text Box 6"/>
          <p:cNvSpPr txBox="1">
            <a:spLocks noChangeArrowheads="1"/>
          </p:cNvSpPr>
          <p:nvPr/>
        </p:nvSpPr>
        <p:spPr bwMode="auto">
          <a:xfrm>
            <a:off x="325438" y="1693863"/>
            <a:ext cx="358775" cy="265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ctr">
              <a:buFont typeface="Arial" panose="020B0604020202020204" pitchFamily="34" charset="0"/>
              <a:defRPr sz="21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buFont typeface="Arial" panose="020B0604020202020204" pitchFamily="34" charset="0"/>
              <a:defRPr sz="21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buFont typeface="Arial" panose="020B0604020202020204" pitchFamily="34" charset="0"/>
              <a:defRPr sz="21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buFont typeface="Arial" panose="020B0604020202020204" pitchFamily="34" charset="0"/>
              <a:defRPr sz="21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buFont typeface="Arial" panose="020B0604020202020204" pitchFamily="34" charset="0"/>
              <a:defRPr sz="21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/>
              <a:t>计算机与信息学院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33686632"/>
      </p:ext>
    </p:extLst>
  </p:cSld>
  <p:clrMapOvr>
    <a:masterClrMapping/>
  </p:clrMapOvr>
  <p:transition advTm="17691"/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5|6.0|2.9|3.5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5|6.0|2.9|3.5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5|6.0|2.9|3.5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5|6.0|2.9|3.5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5|6.0|2.9|3.5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5|6.0|2.9|3.5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5|6.0|2.9|3.5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5|6.0|2.9|3.5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5|6.0|2.9|3.5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5|6.0|2.9|3.5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5|6.0|2.9|3.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5|6.0|2.9|3.5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5|6.0|2.9|3.5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5|6.0|2.9|3.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5|6.0|2.9|3.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5|6.0|2.9|3.5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5|6.0|2.9|3.5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5|6.0|2.9|3.5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5|6.0|2.9|3.5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5|6.0|2.9|3.5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5|6.0|2.9|3.5"/>
</p:tagLst>
</file>

<file path=ppt/theme/theme1.xml><?xml version="1.0" encoding="utf-8"?>
<a:theme xmlns:a="http://schemas.openxmlformats.org/drawingml/2006/main" name="1_计算机文化基础">
  <a:themeElements>
    <a:clrScheme name="1_计算机文化基础 7">
      <a:dk1>
        <a:srgbClr val="000000"/>
      </a:dk1>
      <a:lt1>
        <a:srgbClr val="FFFFFF"/>
      </a:lt1>
      <a:dk2>
        <a:srgbClr val="000000"/>
      </a:dk2>
      <a:lt2>
        <a:srgbClr val="006600"/>
      </a:lt2>
      <a:accent1>
        <a:srgbClr val="F5EBC1"/>
      </a:accent1>
      <a:accent2>
        <a:srgbClr val="33CCFF"/>
      </a:accent2>
      <a:accent3>
        <a:srgbClr val="FFFFFF"/>
      </a:accent3>
      <a:accent4>
        <a:srgbClr val="000000"/>
      </a:accent4>
      <a:accent5>
        <a:srgbClr val="F9F3DD"/>
      </a:accent5>
      <a:accent6>
        <a:srgbClr val="2DB9E7"/>
      </a:accent6>
      <a:hlink>
        <a:srgbClr val="463FD7"/>
      </a:hlink>
      <a:folHlink>
        <a:srgbClr val="33CCCC"/>
      </a:folHlink>
    </a:clrScheme>
    <a:fontScheme name="1_计算机文化基础">
      <a:majorFont>
        <a:latin typeface="Arial Narrow"/>
        <a:ea typeface="宋体"/>
        <a:cs typeface=""/>
      </a:majorFont>
      <a:minorFont>
        <a:latin typeface="Arial Narrow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/>
          <a:srcRect/>
          <a:tile tx="0" ty="0" sx="100000" sy="100000" flip="none" algn="tl"/>
        </a:blipFill>
        <a:ln>
          <a:noFill/>
        </a:ln>
        <a:effectLst/>
        <a:extLs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78366" tIns="39183" rIns="78366" bIns="39183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tabLst/>
          <a:defRPr kumimoji="0" lang="en-US" sz="21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/>
          <a:srcRect/>
          <a:tile tx="0" ty="0" sx="100000" sy="100000" flip="none" algn="tl"/>
        </a:blipFill>
        <a:ln>
          <a:noFill/>
        </a:ln>
        <a:effectLst/>
        <a:extLs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78366" tIns="39183" rIns="78366" bIns="39183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tabLst/>
          <a:defRPr kumimoji="0" lang="en-US" sz="21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1_计算机文化基础 1">
        <a:dk1>
          <a:srgbClr val="FF9900"/>
        </a:dk1>
        <a:lt1>
          <a:srgbClr val="FFFFCC"/>
        </a:lt1>
        <a:dk2>
          <a:srgbClr val="000000"/>
        </a:dk2>
        <a:lt2>
          <a:srgbClr val="FFCC00"/>
        </a:lt2>
        <a:accent1>
          <a:srgbClr val="6B6253"/>
        </a:accent1>
        <a:accent2>
          <a:srgbClr val="72543E"/>
        </a:accent2>
        <a:accent3>
          <a:srgbClr val="AAAAAA"/>
        </a:accent3>
        <a:accent4>
          <a:srgbClr val="DADAAE"/>
        </a:accent4>
        <a:accent5>
          <a:srgbClr val="BAB7B3"/>
        </a:accent5>
        <a:accent6>
          <a:srgbClr val="674B37"/>
        </a:accent6>
        <a:hlink>
          <a:srgbClr val="DA988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计算机文化基础 2">
        <a:dk1>
          <a:srgbClr val="000000"/>
        </a:dk1>
        <a:lt1>
          <a:srgbClr val="FFFFFF"/>
        </a:lt1>
        <a:dk2>
          <a:srgbClr val="000000"/>
        </a:dk2>
        <a:lt2>
          <a:srgbClr val="006600"/>
        </a:lt2>
        <a:accent1>
          <a:srgbClr val="F5EBC1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9F3DD"/>
        </a:accent5>
        <a:accent6>
          <a:srgbClr val="E7B900"/>
        </a:accent6>
        <a:hlink>
          <a:srgbClr val="D4876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计算机文化基础 3">
        <a:dk1>
          <a:srgbClr val="000000"/>
        </a:dk1>
        <a:lt1>
          <a:srgbClr val="FFFFFF"/>
        </a:lt1>
        <a:dk2>
          <a:srgbClr val="000000"/>
        </a:dk2>
        <a:lt2>
          <a:srgbClr val="292929"/>
        </a:lt2>
        <a:accent1>
          <a:srgbClr val="EAEAEA"/>
        </a:accent1>
        <a:accent2>
          <a:srgbClr val="969696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878787"/>
        </a:accent6>
        <a:hlink>
          <a:srgbClr val="5F5F5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计算机文化基础 4">
        <a:dk1>
          <a:srgbClr val="000000"/>
        </a:dk1>
        <a:lt1>
          <a:srgbClr val="FFFFFF"/>
        </a:lt1>
        <a:dk2>
          <a:srgbClr val="000000"/>
        </a:dk2>
        <a:lt2>
          <a:srgbClr val="006600"/>
        </a:lt2>
        <a:accent1>
          <a:srgbClr val="D8EBB3"/>
        </a:accent1>
        <a:accent2>
          <a:srgbClr val="CCCC00"/>
        </a:accent2>
        <a:accent3>
          <a:srgbClr val="FFFFFF"/>
        </a:accent3>
        <a:accent4>
          <a:srgbClr val="000000"/>
        </a:accent4>
        <a:accent5>
          <a:srgbClr val="E9F3D6"/>
        </a:accent5>
        <a:accent6>
          <a:srgbClr val="B9B900"/>
        </a:accent6>
        <a:hlink>
          <a:srgbClr val="FFBE7D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计算机文化基础 5">
        <a:dk1>
          <a:srgbClr val="000000"/>
        </a:dk1>
        <a:lt1>
          <a:srgbClr val="E5D3B3"/>
        </a:lt1>
        <a:dk2>
          <a:srgbClr val="800000"/>
        </a:dk2>
        <a:lt2>
          <a:srgbClr val="009900"/>
        </a:lt2>
        <a:accent1>
          <a:srgbClr val="D5B095"/>
        </a:accent1>
        <a:accent2>
          <a:srgbClr val="E28666"/>
        </a:accent2>
        <a:accent3>
          <a:srgbClr val="F0E6D6"/>
        </a:accent3>
        <a:accent4>
          <a:srgbClr val="000000"/>
        </a:accent4>
        <a:accent5>
          <a:srgbClr val="E7D4C8"/>
        </a:accent5>
        <a:accent6>
          <a:srgbClr val="CD795C"/>
        </a:accent6>
        <a:hlink>
          <a:srgbClr val="B75735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计算机文化基础 6">
        <a:dk1>
          <a:srgbClr val="99CC00"/>
        </a:dk1>
        <a:lt1>
          <a:srgbClr val="FFFFFF"/>
        </a:lt1>
        <a:dk2>
          <a:srgbClr val="51399D"/>
        </a:dk2>
        <a:lt2>
          <a:srgbClr val="FFFFCC"/>
        </a:lt2>
        <a:accent1>
          <a:srgbClr val="877CAA"/>
        </a:accent1>
        <a:accent2>
          <a:srgbClr val="000058"/>
        </a:accent2>
        <a:accent3>
          <a:srgbClr val="B3AECC"/>
        </a:accent3>
        <a:accent4>
          <a:srgbClr val="DADADA"/>
        </a:accent4>
        <a:accent5>
          <a:srgbClr val="C3BFD2"/>
        </a:accent5>
        <a:accent6>
          <a:srgbClr val="00004F"/>
        </a:accent6>
        <a:hlink>
          <a:srgbClr val="FFCC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计算机文化基础 7">
        <a:dk1>
          <a:srgbClr val="000000"/>
        </a:dk1>
        <a:lt1>
          <a:srgbClr val="FFFFFF"/>
        </a:lt1>
        <a:dk2>
          <a:srgbClr val="000000"/>
        </a:dk2>
        <a:lt2>
          <a:srgbClr val="006600"/>
        </a:lt2>
        <a:accent1>
          <a:srgbClr val="F5EBC1"/>
        </a:accent1>
        <a:accent2>
          <a:srgbClr val="33CCFF"/>
        </a:accent2>
        <a:accent3>
          <a:srgbClr val="FFFFFF"/>
        </a:accent3>
        <a:accent4>
          <a:srgbClr val="000000"/>
        </a:accent4>
        <a:accent5>
          <a:srgbClr val="F9F3DD"/>
        </a:accent5>
        <a:accent6>
          <a:srgbClr val="2DB9E7"/>
        </a:accent6>
        <a:hlink>
          <a:srgbClr val="463FD7"/>
        </a:hlink>
        <a:folHlink>
          <a:srgbClr val="33CCC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 主题">
      <a:dk1>
        <a:sysClr val="windowText" lastClr="000000"/>
      </a:dk1>
      <a:lt1>
        <a:sysClr val="window" lastClr="CCE8C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C:\Documents and Settings\aa\Application Data\Microsoft\Templates\计算机文化基础.pot</Template>
  <TotalTime>851</TotalTime>
  <Pages>0</Pages>
  <Words>2245</Words>
  <Characters>0</Characters>
  <Application>Microsoft Office PowerPoint</Application>
  <DocSecurity>0</DocSecurity>
  <PresentationFormat>全屏显示(4:3)</PresentationFormat>
  <Lines>0</Lines>
  <Paragraphs>404</Paragraphs>
  <Slides>22</Slides>
  <Notes>16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22</vt:i4>
      </vt:variant>
    </vt:vector>
  </HeadingPairs>
  <TitlesOfParts>
    <vt:vector size="33" baseType="lpstr">
      <vt:lpstr>楷体</vt:lpstr>
      <vt:lpstr>宋体</vt:lpstr>
      <vt:lpstr>Arial</vt:lpstr>
      <vt:lpstr>Arial Narrow</vt:lpstr>
      <vt:lpstr>Calibri</vt:lpstr>
      <vt:lpstr>Calibri Light</vt:lpstr>
      <vt:lpstr>Cambria Math</vt:lpstr>
      <vt:lpstr>Times New Roman</vt:lpstr>
      <vt:lpstr>Wingdings</vt:lpstr>
      <vt:lpstr>1_计算机文化基础</vt:lpstr>
      <vt:lpstr>Office Theme</vt:lpstr>
      <vt:lpstr>基于机器学习和神经网络的关系抽取研究</vt:lpstr>
      <vt:lpstr>PowerPoint 演示文稿</vt:lpstr>
      <vt:lpstr>生物实体关系抽取问题定义和研究意义</vt:lpstr>
      <vt:lpstr>PowerPoint 演示文稿</vt:lpstr>
      <vt:lpstr>基于规则的关系抽取技术</vt:lpstr>
      <vt:lpstr>PowerPoint 演示文稿</vt:lpstr>
      <vt:lpstr>基于规则的关系抽取系统实验结果</vt:lpstr>
      <vt:lpstr>PowerPoint 演示文稿</vt:lpstr>
      <vt:lpstr>无监督的大规模实体关系图构建和分析</vt:lpstr>
      <vt:lpstr>度中心性分析</vt:lpstr>
      <vt:lpstr>中间中心性分析</vt:lpstr>
      <vt:lpstr>加权分析结果</vt:lpstr>
      <vt:lpstr>PowerPoint 演示文稿</vt:lpstr>
      <vt:lpstr>基于机器学习的关系抽取</vt:lpstr>
      <vt:lpstr>核函数</vt:lpstr>
      <vt:lpstr>PowerPoint 演示文稿</vt:lpstr>
      <vt:lpstr>基于机器学习的关系抽取系统实验结果</vt:lpstr>
      <vt:lpstr>PowerPoint 演示文稿</vt:lpstr>
      <vt:lpstr>词向量</vt:lpstr>
      <vt:lpstr>词向量</vt:lpstr>
      <vt:lpstr>PowerPoint 演示文稿</vt:lpstr>
      <vt:lpstr>基于CNN的关系抽取模型</vt:lpstr>
    </vt:vector>
  </TitlesOfParts>
  <Manager/>
  <Company>hfut</Company>
  <LinksUpToDate>false</LinksUpToDate>
  <CharactersWithSpaces>0</CharactersWithSpaces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humin</dc:creator>
  <cp:keywords/>
  <dc:description/>
  <cp:lastModifiedBy>lei hua</cp:lastModifiedBy>
  <cp:revision>581</cp:revision>
  <dcterms:created xsi:type="dcterms:W3CDTF">2004-06-08T02:10:05Z</dcterms:created>
  <dcterms:modified xsi:type="dcterms:W3CDTF">2017-04-05T01:27:30Z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2052-9.1.0.4555</vt:lpwstr>
  </property>
</Properties>
</file>